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6/21/2022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7EB0C9-246C-4F37-94A3-791B1EAD0D38}"/>
              </a:ext>
            </a:extLst>
          </p:cNvPr>
          <p:cNvSpPr>
            <a:spLocks noGrp="1"/>
          </p:cNvSpPr>
          <p:nvPr>
            <p:ph type="ctrTitle"/>
          </p:nvPr>
        </p:nvSpPr>
        <p:spPr/>
        <p:txBody>
          <a:bodyPr>
            <a:normAutofit/>
          </a:bodyPr>
          <a:lstStyle/>
          <a:p>
            <a:r>
              <a:rPr lang="en-US" sz="3100" dirty="0"/>
              <a:t>Sustainability &amp; competition policy</a:t>
            </a:r>
            <a:br>
              <a:rPr lang="en-US" dirty="0"/>
            </a:br>
            <a:r>
              <a:rPr lang="en-US" dirty="0"/>
              <a:t>state aid in the competition framework</a:t>
            </a:r>
            <a:endParaRPr lang="es-ES" dirty="0"/>
          </a:p>
        </p:txBody>
      </p:sp>
      <p:sp>
        <p:nvSpPr>
          <p:cNvPr id="3" name="Subtítulo 2">
            <a:extLst>
              <a:ext uri="{FF2B5EF4-FFF2-40B4-BE49-F238E27FC236}">
                <a16:creationId xmlns:a16="http://schemas.microsoft.com/office/drawing/2014/main" id="{C268E610-9478-4FF0-859F-B7547146FC7C}"/>
              </a:ext>
            </a:extLst>
          </p:cNvPr>
          <p:cNvSpPr>
            <a:spLocks noGrp="1"/>
          </p:cNvSpPr>
          <p:nvPr>
            <p:ph type="subTitle" idx="1"/>
          </p:nvPr>
        </p:nvSpPr>
        <p:spPr/>
        <p:txBody>
          <a:bodyPr>
            <a:normAutofit fontScale="92500" lnSpcReduction="20000"/>
          </a:bodyPr>
          <a:lstStyle/>
          <a:p>
            <a:r>
              <a:rPr lang="es-ES" dirty="0"/>
              <a:t>Jerónimo </a:t>
            </a:r>
            <a:r>
              <a:rPr lang="es-ES" dirty="0" err="1"/>
              <a:t>maillo</a:t>
            </a:r>
            <a:endParaRPr lang="es-ES" dirty="0"/>
          </a:p>
          <a:p>
            <a:r>
              <a:rPr lang="es-ES" dirty="0"/>
              <a:t>Full </a:t>
            </a:r>
            <a:r>
              <a:rPr lang="es-ES" dirty="0" err="1"/>
              <a:t>Professor</a:t>
            </a:r>
            <a:r>
              <a:rPr lang="es-ES" dirty="0"/>
              <a:t> of EU &amp; International </a:t>
            </a:r>
            <a:r>
              <a:rPr lang="es-ES" dirty="0" err="1"/>
              <a:t>Public</a:t>
            </a:r>
            <a:r>
              <a:rPr lang="es-ES" dirty="0"/>
              <a:t> Law. </a:t>
            </a:r>
          </a:p>
          <a:p>
            <a:r>
              <a:rPr lang="es-ES" dirty="0"/>
              <a:t>Jean Monnet Chair. </a:t>
            </a:r>
            <a:r>
              <a:rPr lang="es-ES" dirty="0" err="1"/>
              <a:t>Coordinator</a:t>
            </a:r>
            <a:r>
              <a:rPr lang="es-ES" dirty="0"/>
              <a:t> of </a:t>
            </a:r>
            <a:r>
              <a:rPr lang="es-ES" dirty="0" err="1"/>
              <a:t>the</a:t>
            </a:r>
            <a:r>
              <a:rPr lang="es-ES" dirty="0"/>
              <a:t> centre </a:t>
            </a:r>
            <a:r>
              <a:rPr lang="es-ES" dirty="0" err="1"/>
              <a:t>for</a:t>
            </a:r>
            <a:r>
              <a:rPr lang="es-ES" dirty="0"/>
              <a:t> </a:t>
            </a:r>
            <a:r>
              <a:rPr lang="es-ES" dirty="0" err="1"/>
              <a:t>competition</a:t>
            </a:r>
            <a:r>
              <a:rPr lang="es-ES" dirty="0"/>
              <a:t> </a:t>
            </a:r>
            <a:r>
              <a:rPr lang="es-ES" dirty="0" err="1"/>
              <a:t>policy</a:t>
            </a:r>
            <a:endParaRPr lang="es-ES" dirty="0"/>
          </a:p>
          <a:p>
            <a:r>
              <a:rPr lang="es-ES" dirty="0"/>
              <a:t>Universidad CEU San Pablo (Madrid)-CEU </a:t>
            </a:r>
            <a:r>
              <a:rPr lang="es-ES" dirty="0" err="1"/>
              <a:t>UNiversities</a:t>
            </a:r>
            <a:endParaRPr lang="es-ES" dirty="0"/>
          </a:p>
        </p:txBody>
      </p:sp>
    </p:spTree>
    <p:extLst>
      <p:ext uri="{BB962C8B-B14F-4D97-AF65-F5344CB8AC3E}">
        <p14:creationId xmlns:p14="http://schemas.microsoft.com/office/powerpoint/2010/main" val="2405585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61D4D3-CFA8-4E35-A43D-FEFEF9ABD8C6}"/>
              </a:ext>
            </a:extLst>
          </p:cNvPr>
          <p:cNvSpPr>
            <a:spLocks noGrp="1"/>
          </p:cNvSpPr>
          <p:nvPr>
            <p:ph type="title"/>
          </p:nvPr>
        </p:nvSpPr>
        <p:spPr>
          <a:xfrm>
            <a:off x="1276350" y="609600"/>
            <a:ext cx="9771062" cy="685800"/>
          </a:xfrm>
        </p:spPr>
        <p:txBody>
          <a:bodyPr>
            <a:normAutofit/>
          </a:bodyPr>
          <a:lstStyle/>
          <a:p>
            <a:r>
              <a:rPr lang="en-US" dirty="0"/>
              <a:t>(1) Setting the frame: premises</a:t>
            </a:r>
            <a:endParaRPr lang="es-ES" dirty="0"/>
          </a:p>
        </p:txBody>
      </p:sp>
      <p:sp>
        <p:nvSpPr>
          <p:cNvPr id="3" name="Marcador de texto 2">
            <a:extLst>
              <a:ext uri="{FF2B5EF4-FFF2-40B4-BE49-F238E27FC236}">
                <a16:creationId xmlns:a16="http://schemas.microsoft.com/office/drawing/2014/main" id="{390D8ED2-0BC8-4606-A9FF-82CDDD322888}"/>
              </a:ext>
            </a:extLst>
          </p:cNvPr>
          <p:cNvSpPr>
            <a:spLocks noGrp="1"/>
          </p:cNvSpPr>
          <p:nvPr>
            <p:ph type="body" sz="half" idx="2"/>
          </p:nvPr>
        </p:nvSpPr>
        <p:spPr>
          <a:xfrm>
            <a:off x="1123950" y="1609725"/>
            <a:ext cx="10210800" cy="4352925"/>
          </a:xfrm>
        </p:spPr>
        <p:txBody>
          <a:bodyPr>
            <a:normAutofit fontScale="70000" lnSpcReduction="20000"/>
          </a:bodyPr>
          <a:lstStyle/>
          <a:p>
            <a:r>
              <a:rPr lang="en-US" sz="2400" dirty="0"/>
              <a:t>-Emergency &amp; Seriousness of climate change crisis. Biggest challenge for humanity</a:t>
            </a:r>
          </a:p>
          <a:p>
            <a:r>
              <a:rPr lang="en-US" sz="2400" dirty="0"/>
              <a:t>-All tools and policies. Competition policy not more than a supporting role (complementary role). Regulation is often a better and more important tool. If too lenient in competition, maybe  an excuse for governments not to regulate (and contribute to inequality).</a:t>
            </a:r>
          </a:p>
          <a:p>
            <a:r>
              <a:rPr lang="en-US" sz="2400" dirty="0"/>
              <a:t>-Competition authorities not well placed to make controversial political value-judgments (higher prices for social objectives). But the European Commission  special status?</a:t>
            </a:r>
          </a:p>
          <a:p>
            <a:r>
              <a:rPr lang="en-US" sz="2400" dirty="0"/>
              <a:t>-Sustainability is another driver for competition (important driver that had to be promoted). Pay attention not to disincentive it.</a:t>
            </a:r>
          </a:p>
          <a:p>
            <a:r>
              <a:rPr lang="en-US" sz="2400" dirty="0"/>
              <a:t>-Action by both governments and businesses. Governments cannot do everything. Business encouraged: Green Deal + article 11 TFEU. </a:t>
            </a:r>
            <a:r>
              <a:rPr lang="en-US" sz="2400"/>
              <a:t>BROADER MARGIN IN STATE AID</a:t>
            </a:r>
            <a:endParaRPr lang="en-US" sz="2400" dirty="0"/>
          </a:p>
          <a:p>
            <a:r>
              <a:rPr lang="en-US" sz="2400" dirty="0"/>
              <a:t>-If Public aid, not the same if EU or National</a:t>
            </a:r>
          </a:p>
          <a:p>
            <a:r>
              <a:rPr lang="en-US" sz="2400" dirty="0"/>
              <a:t>-Importance of legal certainty (guidelines). Very important for business. But need of studying case by case.</a:t>
            </a:r>
          </a:p>
          <a:p>
            <a:endParaRPr lang="es-ES" dirty="0"/>
          </a:p>
        </p:txBody>
      </p:sp>
    </p:spTree>
    <p:extLst>
      <p:ext uri="{BB962C8B-B14F-4D97-AF65-F5344CB8AC3E}">
        <p14:creationId xmlns:p14="http://schemas.microsoft.com/office/powerpoint/2010/main" val="19479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61D4D3-CFA8-4E35-A43D-FEFEF9ABD8C6}"/>
              </a:ext>
            </a:extLst>
          </p:cNvPr>
          <p:cNvSpPr>
            <a:spLocks noGrp="1"/>
          </p:cNvSpPr>
          <p:nvPr>
            <p:ph type="title"/>
          </p:nvPr>
        </p:nvSpPr>
        <p:spPr>
          <a:xfrm>
            <a:off x="1276350" y="609600"/>
            <a:ext cx="9771062" cy="685800"/>
          </a:xfrm>
        </p:spPr>
        <p:txBody>
          <a:bodyPr>
            <a:normAutofit/>
          </a:bodyPr>
          <a:lstStyle/>
          <a:p>
            <a:r>
              <a:rPr lang="en-US" dirty="0"/>
              <a:t>(2) Setting the frame: criteria</a:t>
            </a:r>
            <a:endParaRPr lang="es-ES" dirty="0"/>
          </a:p>
        </p:txBody>
      </p:sp>
      <p:sp>
        <p:nvSpPr>
          <p:cNvPr id="3" name="Marcador de texto 2">
            <a:extLst>
              <a:ext uri="{FF2B5EF4-FFF2-40B4-BE49-F238E27FC236}">
                <a16:creationId xmlns:a16="http://schemas.microsoft.com/office/drawing/2014/main" id="{390D8ED2-0BC8-4606-A9FF-82CDDD322888}"/>
              </a:ext>
            </a:extLst>
          </p:cNvPr>
          <p:cNvSpPr>
            <a:spLocks noGrp="1"/>
          </p:cNvSpPr>
          <p:nvPr>
            <p:ph type="body" sz="half" idx="2"/>
          </p:nvPr>
        </p:nvSpPr>
        <p:spPr>
          <a:xfrm>
            <a:off x="1276350" y="1885950"/>
            <a:ext cx="10210800" cy="4352925"/>
          </a:xfrm>
        </p:spPr>
        <p:txBody>
          <a:bodyPr>
            <a:normAutofit fontScale="92500" lnSpcReduction="10000"/>
          </a:bodyPr>
          <a:lstStyle/>
          <a:p>
            <a:r>
              <a:rPr lang="en-US" sz="2400" dirty="0"/>
              <a:t>Not about whether to consider environmental benefits but about how. How to articulate all this in the different provisions, their interpretation and enforcement? How can this change (or adjustment) contribute to a greener society? </a:t>
            </a:r>
          </a:p>
          <a:p>
            <a:r>
              <a:rPr lang="en-US" sz="2400" dirty="0"/>
              <a:t>e.g. To what extent should business be allowed to cooperate to fight climate change under article 101 TFEU? Phase-out products and methods that contribute excessively to climate change? Agreements to produce more energy-efficient goods, even if higher prices for consumers and reduce choice?</a:t>
            </a:r>
          </a:p>
          <a:p>
            <a:r>
              <a:rPr lang="en-US" sz="2400" dirty="0"/>
              <a:t>-Genuine and proportionate pro-environmental business initiatives should be cleared up. But Not excuse for collusion or greenwashing (skepticism, real cases, tendency to collusion -spillovers)</a:t>
            </a:r>
          </a:p>
          <a:p>
            <a:endParaRPr lang="en-US" sz="2400" dirty="0"/>
          </a:p>
          <a:p>
            <a:endParaRPr lang="es-ES" dirty="0"/>
          </a:p>
        </p:txBody>
      </p:sp>
    </p:spTree>
    <p:extLst>
      <p:ext uri="{BB962C8B-B14F-4D97-AF65-F5344CB8AC3E}">
        <p14:creationId xmlns:p14="http://schemas.microsoft.com/office/powerpoint/2010/main" val="389088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61D4D3-CFA8-4E35-A43D-FEFEF9ABD8C6}"/>
              </a:ext>
            </a:extLst>
          </p:cNvPr>
          <p:cNvSpPr>
            <a:spLocks noGrp="1"/>
          </p:cNvSpPr>
          <p:nvPr>
            <p:ph type="title"/>
          </p:nvPr>
        </p:nvSpPr>
        <p:spPr>
          <a:xfrm>
            <a:off x="1276350" y="609600"/>
            <a:ext cx="9771062" cy="685800"/>
          </a:xfrm>
        </p:spPr>
        <p:txBody>
          <a:bodyPr>
            <a:normAutofit fontScale="90000"/>
          </a:bodyPr>
          <a:lstStyle/>
          <a:p>
            <a:r>
              <a:rPr lang="en-US" dirty="0"/>
              <a:t>(3) How to green the EU State aid control and which reforms were necessary? Trends</a:t>
            </a:r>
            <a:br>
              <a:rPr lang="en-US" dirty="0"/>
            </a:br>
            <a:endParaRPr lang="es-ES" dirty="0"/>
          </a:p>
        </p:txBody>
      </p:sp>
      <p:sp>
        <p:nvSpPr>
          <p:cNvPr id="3" name="Marcador de texto 2">
            <a:extLst>
              <a:ext uri="{FF2B5EF4-FFF2-40B4-BE49-F238E27FC236}">
                <a16:creationId xmlns:a16="http://schemas.microsoft.com/office/drawing/2014/main" id="{390D8ED2-0BC8-4606-A9FF-82CDDD322888}"/>
              </a:ext>
            </a:extLst>
          </p:cNvPr>
          <p:cNvSpPr>
            <a:spLocks noGrp="1"/>
          </p:cNvSpPr>
          <p:nvPr>
            <p:ph type="body" sz="half" idx="2"/>
          </p:nvPr>
        </p:nvSpPr>
        <p:spPr>
          <a:xfrm>
            <a:off x="1123950" y="1609725"/>
            <a:ext cx="10210800" cy="4352925"/>
          </a:xfrm>
        </p:spPr>
        <p:txBody>
          <a:bodyPr>
            <a:normAutofit/>
          </a:bodyPr>
          <a:lstStyle/>
          <a:p>
            <a:r>
              <a:rPr lang="en-US" sz="3400" dirty="0"/>
              <a:t>1- Reforming the Energy and Environmental State aid Guidelines (EEAG) of 2014. (the new 2022 Guidelines)</a:t>
            </a:r>
          </a:p>
          <a:p>
            <a:r>
              <a:rPr lang="en-US" sz="3400" dirty="0"/>
              <a:t>2-Reforming further the GBER</a:t>
            </a:r>
          </a:p>
          <a:p>
            <a:r>
              <a:rPr lang="en-US" sz="3400" dirty="0"/>
              <a:t>3-Review of the whole portfolio of state aid rules: check if in line with the green goals</a:t>
            </a:r>
          </a:p>
          <a:p>
            <a:endParaRPr lang="es-ES" dirty="0"/>
          </a:p>
        </p:txBody>
      </p:sp>
    </p:spTree>
    <p:extLst>
      <p:ext uri="{BB962C8B-B14F-4D97-AF65-F5344CB8AC3E}">
        <p14:creationId xmlns:p14="http://schemas.microsoft.com/office/powerpoint/2010/main" val="2065896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61D4D3-CFA8-4E35-A43D-FEFEF9ABD8C6}"/>
              </a:ext>
            </a:extLst>
          </p:cNvPr>
          <p:cNvSpPr>
            <a:spLocks noGrp="1"/>
          </p:cNvSpPr>
          <p:nvPr>
            <p:ph type="title"/>
          </p:nvPr>
        </p:nvSpPr>
        <p:spPr>
          <a:xfrm>
            <a:off x="1276350" y="609600"/>
            <a:ext cx="9771062" cy="685800"/>
          </a:xfrm>
        </p:spPr>
        <p:txBody>
          <a:bodyPr>
            <a:normAutofit/>
          </a:bodyPr>
          <a:lstStyle/>
          <a:p>
            <a:r>
              <a:rPr lang="en-US" dirty="0"/>
              <a:t>(4) Reforming the guidelines of 2014: How?</a:t>
            </a:r>
            <a:endParaRPr lang="es-ES" dirty="0"/>
          </a:p>
        </p:txBody>
      </p:sp>
      <p:sp>
        <p:nvSpPr>
          <p:cNvPr id="3" name="Marcador de texto 2">
            <a:extLst>
              <a:ext uri="{FF2B5EF4-FFF2-40B4-BE49-F238E27FC236}">
                <a16:creationId xmlns:a16="http://schemas.microsoft.com/office/drawing/2014/main" id="{390D8ED2-0BC8-4606-A9FF-82CDDD322888}"/>
              </a:ext>
            </a:extLst>
          </p:cNvPr>
          <p:cNvSpPr>
            <a:spLocks noGrp="1"/>
          </p:cNvSpPr>
          <p:nvPr>
            <p:ph type="body" sz="half" idx="2"/>
          </p:nvPr>
        </p:nvSpPr>
        <p:spPr>
          <a:xfrm>
            <a:off x="1123950" y="1609725"/>
            <a:ext cx="10210800" cy="4352925"/>
          </a:xfrm>
        </p:spPr>
        <p:txBody>
          <a:bodyPr>
            <a:normAutofit fontScale="25000" lnSpcReduction="20000"/>
          </a:bodyPr>
          <a:lstStyle/>
          <a:p>
            <a:endParaRPr lang="en-US" sz="3400" dirty="0"/>
          </a:p>
          <a:p>
            <a:r>
              <a:rPr lang="en-US" sz="8000" dirty="0"/>
              <a:t>-Enlargement of the scope: new areas (industry </a:t>
            </a:r>
            <a:r>
              <a:rPr lang="en-US" sz="8000" dirty="0" err="1"/>
              <a:t>decarbonisation</a:t>
            </a:r>
            <a:r>
              <a:rPr lang="en-US" sz="8000" dirty="0"/>
              <a:t>, clean mobility, circularity, biodiversity), new technologies (renewable and low carbon hydrogen, e-storage), higher amounts of aid (100% financing gap) and new aid instruments (</a:t>
            </a:r>
            <a:r>
              <a:rPr lang="en-US" sz="8000" dirty="0" err="1"/>
              <a:t>CCfDs</a:t>
            </a:r>
            <a:r>
              <a:rPr lang="en-US" sz="8000" dirty="0"/>
              <a:t>).</a:t>
            </a:r>
          </a:p>
          <a:p>
            <a:r>
              <a:rPr lang="en-US" sz="8000" dirty="0"/>
              <a:t>-</a:t>
            </a:r>
            <a:r>
              <a:rPr lang="en-US" sz="8000" dirty="0" err="1"/>
              <a:t>Flexibilisation</a:t>
            </a:r>
            <a:r>
              <a:rPr lang="en-US" sz="8000" dirty="0"/>
              <a:t> of compatibility rules (simplifying assessment of cross-cutting measures (energy efficiency and renewables in buildings) and excluding individual notification of green projects within approved schemes: </a:t>
            </a:r>
          </a:p>
          <a:p>
            <a:r>
              <a:rPr lang="en-US" sz="8000" dirty="0"/>
              <a:t>BUT:</a:t>
            </a:r>
          </a:p>
          <a:p>
            <a:r>
              <a:rPr lang="en-US" sz="8000" dirty="0"/>
              <a:t>-Safeguards: effectively directed to environmental goals, indispensable, minimum distortion of competition and Single European market </a:t>
            </a:r>
          </a:p>
          <a:p>
            <a:r>
              <a:rPr lang="en-US" sz="8000" dirty="0"/>
              <a:t>-Guide governments away from investments that use the most polluting fossil fuels, like coal or lignite or oil. And even for gas, the rules will discourage support that’s more than a strictly temporary solution.</a:t>
            </a:r>
          </a:p>
          <a:p>
            <a:r>
              <a:rPr lang="en-US" sz="8000" dirty="0"/>
              <a:t>-Some other innovative &amp; highlighted </a:t>
            </a:r>
            <a:r>
              <a:rPr lang="en-US" sz="8000" dirty="0" err="1"/>
              <a:t>techniques:More</a:t>
            </a:r>
            <a:r>
              <a:rPr lang="en-US" sz="8000" dirty="0"/>
              <a:t> inclusive state aid procedure, More transparency of environmental protection impact, More transparency of environmental protection impact, </a:t>
            </a:r>
            <a:r>
              <a:rPr lang="en-US" sz="8000" dirty="0" err="1"/>
              <a:t>expost</a:t>
            </a:r>
            <a:r>
              <a:rPr lang="en-US" sz="8000" dirty="0"/>
              <a:t> evaluation</a:t>
            </a:r>
          </a:p>
          <a:p>
            <a:endParaRPr lang="es-ES" dirty="0"/>
          </a:p>
        </p:txBody>
      </p:sp>
    </p:spTree>
    <p:extLst>
      <p:ext uri="{BB962C8B-B14F-4D97-AF65-F5344CB8AC3E}">
        <p14:creationId xmlns:p14="http://schemas.microsoft.com/office/powerpoint/2010/main" val="2506696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61D4D3-CFA8-4E35-A43D-FEFEF9ABD8C6}"/>
              </a:ext>
            </a:extLst>
          </p:cNvPr>
          <p:cNvSpPr>
            <a:spLocks noGrp="1"/>
          </p:cNvSpPr>
          <p:nvPr>
            <p:ph type="title"/>
          </p:nvPr>
        </p:nvSpPr>
        <p:spPr>
          <a:xfrm>
            <a:off x="1276350" y="609600"/>
            <a:ext cx="9771062" cy="685800"/>
          </a:xfrm>
        </p:spPr>
        <p:txBody>
          <a:bodyPr>
            <a:normAutofit/>
          </a:bodyPr>
          <a:lstStyle/>
          <a:p>
            <a:r>
              <a:rPr lang="en-US" dirty="0"/>
              <a:t>(5) Reforming the GBER and others</a:t>
            </a:r>
            <a:endParaRPr lang="es-ES" dirty="0"/>
          </a:p>
        </p:txBody>
      </p:sp>
      <p:sp>
        <p:nvSpPr>
          <p:cNvPr id="3" name="Marcador de texto 2">
            <a:extLst>
              <a:ext uri="{FF2B5EF4-FFF2-40B4-BE49-F238E27FC236}">
                <a16:creationId xmlns:a16="http://schemas.microsoft.com/office/drawing/2014/main" id="{390D8ED2-0BC8-4606-A9FF-82CDDD322888}"/>
              </a:ext>
            </a:extLst>
          </p:cNvPr>
          <p:cNvSpPr>
            <a:spLocks noGrp="1"/>
          </p:cNvSpPr>
          <p:nvPr>
            <p:ph type="body" sz="half" idx="2"/>
          </p:nvPr>
        </p:nvSpPr>
        <p:spPr>
          <a:xfrm>
            <a:off x="1123950" y="1609725"/>
            <a:ext cx="10210800" cy="4352925"/>
          </a:xfrm>
        </p:spPr>
        <p:txBody>
          <a:bodyPr>
            <a:normAutofit fontScale="40000" lnSpcReduction="20000"/>
          </a:bodyPr>
          <a:lstStyle/>
          <a:p>
            <a:r>
              <a:rPr lang="en-US" sz="5100" dirty="0"/>
              <a:t>-GBER: </a:t>
            </a:r>
          </a:p>
          <a:p>
            <a:r>
              <a:rPr lang="en-US" sz="5100" dirty="0"/>
              <a:t>Already expanded the scope of the general block exemption regulation, creating new ways for governments to invest in green infrastructure, like charging stations and energy efficiency. </a:t>
            </a:r>
          </a:p>
          <a:p>
            <a:r>
              <a:rPr lang="en-US" sz="5100" dirty="0"/>
              <a:t>-Plan to expand the block exemption even further (New articles for new measures, Increased </a:t>
            </a:r>
            <a:r>
              <a:rPr lang="en-US" sz="5100" dirty="0" err="1"/>
              <a:t>threholds</a:t>
            </a:r>
            <a:r>
              <a:rPr lang="en-US" sz="5100" dirty="0"/>
              <a:t>, Higher aid intensity)</a:t>
            </a:r>
          </a:p>
          <a:p>
            <a:r>
              <a:rPr lang="en-US" sz="5100" dirty="0"/>
              <a:t>-OTHERS:</a:t>
            </a:r>
          </a:p>
          <a:p>
            <a:r>
              <a:rPr lang="en-US" sz="5100" dirty="0"/>
              <a:t>E.g. rules on important projects of common European interest: greener batteries, hydrogen…</a:t>
            </a:r>
          </a:p>
          <a:p>
            <a:r>
              <a:rPr lang="en-US" sz="5100" dirty="0"/>
              <a:t>E.g. Regional aid (fair transition)</a:t>
            </a:r>
          </a:p>
          <a:p>
            <a:endParaRPr lang="en-US" sz="5100" dirty="0"/>
          </a:p>
        </p:txBody>
      </p:sp>
    </p:spTree>
    <p:extLst>
      <p:ext uri="{BB962C8B-B14F-4D97-AF65-F5344CB8AC3E}">
        <p14:creationId xmlns:p14="http://schemas.microsoft.com/office/powerpoint/2010/main" val="2616538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TM04033919[[fn=Circuito]]</Template>
  <TotalTime>319</TotalTime>
  <Words>683</Words>
  <Application>Microsoft Office PowerPoint</Application>
  <PresentationFormat>Panorámica</PresentationFormat>
  <Paragraphs>36</Paragraphs>
  <Slides>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Arial</vt:lpstr>
      <vt:lpstr>Tw Cen MT</vt:lpstr>
      <vt:lpstr>Circuito</vt:lpstr>
      <vt:lpstr>Sustainability &amp; competition policy state aid in the competition framework</vt:lpstr>
      <vt:lpstr>(1) Setting the frame: premises</vt:lpstr>
      <vt:lpstr>(2) Setting the frame: criteria</vt:lpstr>
      <vt:lpstr>(3) How to green the EU State aid control and which reforms were necessary? Trends </vt:lpstr>
      <vt:lpstr>(4) Reforming the guidelines of 2014: How?</vt:lpstr>
      <vt:lpstr>(5) Reforming the GBER and others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 and Public aid for the economic recovery: solidarity, level playing field and (green) conditionality</dc:title>
  <dc:creator>Jerónimo Maíllo González-orús</dc:creator>
  <cp:lastModifiedBy>Jerónimo Maíllo González-Orus</cp:lastModifiedBy>
  <cp:revision>28</cp:revision>
  <dcterms:created xsi:type="dcterms:W3CDTF">2020-08-31T18:45:59Z</dcterms:created>
  <dcterms:modified xsi:type="dcterms:W3CDTF">2022-06-21T08:14:31Z</dcterms:modified>
</cp:coreProperties>
</file>