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3" r:id="rId13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9" d="100"/>
          <a:sy n="69" d="100"/>
        </p:scale>
        <p:origin x="58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03E286-ABB3-4FF0-8823-CE8CD589C444}" type="datetimeFigureOut">
              <a:rPr lang="fr-BE" smtClean="0"/>
              <a:t>11-06-22</a:t>
            </a:fld>
            <a:endParaRPr lang="fr-BE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60963C-E756-4616-8AFA-D459777FF9DD}" type="slidenum">
              <a:rPr lang="fr-BE" smtClean="0"/>
              <a:t>‹N›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3451372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991E1D-F3E5-4C98-8E6D-12838E32BFF1}" type="datetimeFigureOut">
              <a:rPr lang="fr-BE" smtClean="0"/>
              <a:t>11-06-22</a:t>
            </a:fld>
            <a:endParaRPr lang="fr-BE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fr-BE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2D91C6-4E77-4FA7-BBBD-ED06BAB853D8}" type="slidenum">
              <a:rPr lang="fr-BE" smtClean="0"/>
              <a:t>‹N›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61599685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D91C6-4E77-4FA7-BBBD-ED06BAB853D8}" type="slidenum">
              <a:rPr lang="fr-BE" smtClean="0"/>
              <a:t>1</a:t>
            </a:fld>
            <a:endParaRPr lang="fr-B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9673155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2D91C6-4E77-4FA7-BBBD-ED06BAB853D8}" type="slidenum">
              <a:rPr lang="fr-BE" smtClean="0"/>
              <a:t>2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6779576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D91C6-4E77-4FA7-BBBD-ED06BAB853D8}" type="slidenum">
              <a:rPr lang="fr-BE" smtClean="0"/>
              <a:t>3</a:t>
            </a:fld>
            <a:endParaRPr lang="fr-B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132086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fr-BE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fr-B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55BB-CE81-4FBA-8D38-A4B6A394609F}" type="datetime1">
              <a:rPr lang="fr-BE" smtClean="0"/>
              <a:t>11-06-22</a:t>
            </a:fld>
            <a:endParaRPr lang="fr-B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3A36D-73CC-476E-A245-31C601F77CE1}" type="slidenum">
              <a:rPr lang="fr-BE" smtClean="0"/>
              <a:t>‹N›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73026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fr-BE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fr-B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89BED-C1D9-47FB-90FC-4DBCD2468E47}" type="datetime1">
              <a:rPr lang="fr-BE" smtClean="0"/>
              <a:t>11-06-22</a:t>
            </a:fld>
            <a:endParaRPr lang="fr-B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3A36D-73CC-476E-A245-31C601F77CE1}" type="slidenum">
              <a:rPr lang="fr-BE" smtClean="0"/>
              <a:t>‹N›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770925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fr-BE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fr-B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B129A-89AD-4F83-AC7D-BDF6956DB61B}" type="datetime1">
              <a:rPr lang="fr-BE" smtClean="0"/>
              <a:t>11-06-22</a:t>
            </a:fld>
            <a:endParaRPr lang="fr-B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3A36D-73CC-476E-A245-31C601F77CE1}" type="slidenum">
              <a:rPr lang="fr-BE" smtClean="0"/>
              <a:t>‹N›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883883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fr-BE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fr-B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3BEF9-D9EA-448B-83A9-0AB719D43976}" type="datetime1">
              <a:rPr lang="fr-BE" smtClean="0"/>
              <a:t>11-06-22</a:t>
            </a:fld>
            <a:endParaRPr lang="fr-B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3A36D-73CC-476E-A245-31C601F77CE1}" type="slidenum">
              <a:rPr lang="fr-BE" smtClean="0"/>
              <a:t>‹N›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14329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fr-BE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13618-4D6F-4C77-AB3E-4F918AE7F2A8}" type="datetime1">
              <a:rPr lang="fr-BE" smtClean="0"/>
              <a:t>11-06-22</a:t>
            </a:fld>
            <a:endParaRPr lang="fr-B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3A36D-73CC-476E-A245-31C601F77CE1}" type="slidenum">
              <a:rPr lang="fr-BE" smtClean="0"/>
              <a:t>‹N›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76255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fr-BE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fr-BE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fr-BE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FB174-75DC-4457-A58F-5E1766830123}" type="datetime1">
              <a:rPr lang="fr-BE" smtClean="0"/>
              <a:t>11-06-22</a:t>
            </a:fld>
            <a:endParaRPr lang="fr-BE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3A36D-73CC-476E-A245-31C601F77CE1}" type="slidenum">
              <a:rPr lang="fr-BE" smtClean="0"/>
              <a:t>‹N›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672372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fr-BE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fr-BE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fr-BE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7EA57-87B1-4880-AB3E-61A2673D274F}" type="datetime1">
              <a:rPr lang="fr-BE" smtClean="0"/>
              <a:t>11-06-22</a:t>
            </a:fld>
            <a:endParaRPr lang="fr-BE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3A36D-73CC-476E-A245-31C601F77CE1}" type="slidenum">
              <a:rPr lang="fr-BE" smtClean="0"/>
              <a:t>‹N›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894147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fr-BE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8EB55-3171-4728-A71A-347A3D09667A}" type="datetime1">
              <a:rPr lang="fr-BE" smtClean="0"/>
              <a:t>11-06-22</a:t>
            </a:fld>
            <a:endParaRPr lang="fr-BE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3A36D-73CC-476E-A245-31C601F77CE1}" type="slidenum">
              <a:rPr lang="fr-BE" smtClean="0"/>
              <a:t>‹N›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339913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B14E3-D73B-4F9C-B56C-66E8608C838C}" type="datetime1">
              <a:rPr lang="fr-BE" smtClean="0"/>
              <a:t>11-06-22</a:t>
            </a:fld>
            <a:endParaRPr lang="fr-BE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3A36D-73CC-476E-A245-31C601F77CE1}" type="slidenum">
              <a:rPr lang="fr-BE" smtClean="0"/>
              <a:t>‹N›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88701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fr-BE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fr-BE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46A08-90F6-446F-917D-881EB1F1FAA8}" type="datetime1">
              <a:rPr lang="fr-BE" smtClean="0"/>
              <a:t>11-06-22</a:t>
            </a:fld>
            <a:endParaRPr lang="fr-BE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3A36D-73CC-476E-A245-31C601F77CE1}" type="slidenum">
              <a:rPr lang="fr-BE" smtClean="0"/>
              <a:t>‹N›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678889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fr-BE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176D3-9D0A-463B-9A08-F191D00EF76F}" type="datetime1">
              <a:rPr lang="fr-BE" smtClean="0"/>
              <a:t>11-06-22</a:t>
            </a:fld>
            <a:endParaRPr lang="fr-BE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3A36D-73CC-476E-A245-31C601F77CE1}" type="slidenum">
              <a:rPr lang="fr-BE" smtClean="0"/>
              <a:t>‹N›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642069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fr-BE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fr-B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EBB9E7-DC12-4212-ACA9-A79E0C137784}" type="datetime1">
              <a:rPr lang="fr-BE" smtClean="0"/>
              <a:t>11-06-22</a:t>
            </a:fld>
            <a:endParaRPr lang="fr-B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3A36D-73CC-476E-A245-31C601F77CE1}" type="slidenum">
              <a:rPr lang="fr-BE" smtClean="0"/>
              <a:t>‹N›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179582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fr-BE" sz="4800" dirty="0" smtClean="0"/>
              <a:t>EU Court of justice </a:t>
            </a:r>
            <a:br>
              <a:rPr lang="fr-BE" sz="4800" dirty="0" smtClean="0"/>
            </a:br>
            <a:r>
              <a:rPr lang="fr-BE" sz="4800" dirty="0" smtClean="0"/>
              <a:t>Reference for </a:t>
            </a:r>
            <a:r>
              <a:rPr lang="fr-BE" sz="4800" dirty="0" err="1" smtClean="0"/>
              <a:t>preliminary</a:t>
            </a:r>
            <a:r>
              <a:rPr lang="fr-BE" sz="4800" dirty="0" smtClean="0"/>
              <a:t> </a:t>
            </a:r>
            <a:r>
              <a:rPr lang="fr-BE" sz="4800" dirty="0" err="1" smtClean="0"/>
              <a:t>rulings</a:t>
            </a:r>
            <a:r>
              <a:rPr lang="fr-BE" sz="4800" dirty="0" smtClean="0"/>
              <a:t> and </a:t>
            </a:r>
            <a:r>
              <a:rPr lang="fr-BE" sz="4800" dirty="0" err="1" smtClean="0"/>
              <a:t>infringement</a:t>
            </a:r>
            <a:r>
              <a:rPr lang="fr-BE" sz="4800" dirty="0" smtClean="0"/>
              <a:t> </a:t>
            </a:r>
            <a:r>
              <a:rPr lang="fr-BE" sz="4800" dirty="0" err="1" smtClean="0"/>
              <a:t>proceedings</a:t>
            </a:r>
            <a:endParaRPr lang="fr-BE" sz="48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fr-BE" dirty="0" smtClean="0"/>
              <a:t>Enrico Traversa</a:t>
            </a:r>
          </a:p>
          <a:p>
            <a:r>
              <a:rPr lang="fr-BE" dirty="0" smtClean="0"/>
              <a:t>Professor of </a:t>
            </a:r>
            <a:r>
              <a:rPr lang="fr-BE" dirty="0" err="1" smtClean="0"/>
              <a:t>European</a:t>
            </a:r>
            <a:r>
              <a:rPr lang="fr-BE" dirty="0" smtClean="0"/>
              <a:t> Union Law – </a:t>
            </a:r>
            <a:r>
              <a:rPr lang="fr-BE" dirty="0" err="1" smtClean="0"/>
              <a:t>University</a:t>
            </a:r>
            <a:r>
              <a:rPr lang="fr-BE" dirty="0" smtClean="0"/>
              <a:t> of </a:t>
            </a:r>
            <a:r>
              <a:rPr lang="fr-BE" dirty="0" err="1" smtClean="0"/>
              <a:t>Bologna</a:t>
            </a:r>
            <a:r>
              <a:rPr lang="fr-BE" dirty="0" smtClean="0"/>
              <a:t> (</a:t>
            </a:r>
            <a:r>
              <a:rPr lang="fr-BE" dirty="0" err="1" smtClean="0"/>
              <a:t>Italy</a:t>
            </a:r>
            <a:r>
              <a:rPr lang="fr-BE" dirty="0" smtClean="0"/>
              <a:t>)</a:t>
            </a:r>
          </a:p>
          <a:p>
            <a:r>
              <a:rPr lang="fr-BE" dirty="0" smtClean="0"/>
              <a:t>Former </a:t>
            </a:r>
            <a:r>
              <a:rPr lang="fr-BE" dirty="0" err="1" smtClean="0"/>
              <a:t>Director</a:t>
            </a:r>
            <a:r>
              <a:rPr lang="fr-BE" dirty="0" smtClean="0"/>
              <a:t> of the «Justice» </a:t>
            </a:r>
            <a:r>
              <a:rPr lang="fr-BE" dirty="0"/>
              <a:t>T</a:t>
            </a:r>
            <a:r>
              <a:rPr lang="fr-BE" dirty="0" smtClean="0"/>
              <a:t>eam of the </a:t>
            </a:r>
            <a:r>
              <a:rPr lang="fr-BE" dirty="0" err="1" smtClean="0"/>
              <a:t>European</a:t>
            </a:r>
            <a:r>
              <a:rPr lang="fr-BE" dirty="0" smtClean="0"/>
              <a:t> Commission </a:t>
            </a:r>
            <a:r>
              <a:rPr lang="fr-BE" dirty="0" err="1" smtClean="0"/>
              <a:t>Legal</a:t>
            </a:r>
            <a:r>
              <a:rPr lang="fr-BE" dirty="0" smtClean="0"/>
              <a:t> Service </a:t>
            </a:r>
            <a:endParaRPr lang="fr-BE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3A36D-73CC-476E-A245-31C601F77CE1}" type="slidenum">
              <a:rPr lang="fr-BE" smtClean="0"/>
              <a:t>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8138658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BE" dirty="0" err="1" smtClean="0"/>
              <a:t>Infringement</a:t>
            </a:r>
            <a:r>
              <a:rPr lang="fr-BE" dirty="0" smtClean="0"/>
              <a:t> </a:t>
            </a:r>
            <a:r>
              <a:rPr lang="fr-BE" dirty="0" err="1" smtClean="0"/>
              <a:t>proceedings</a:t>
            </a:r>
            <a:r>
              <a:rPr lang="fr-BE" dirty="0"/>
              <a:t> </a:t>
            </a:r>
            <a:r>
              <a:rPr lang="fr-BE" dirty="0" smtClean="0"/>
              <a:t>-The </a:t>
            </a:r>
            <a:r>
              <a:rPr lang="fr-BE" dirty="0" err="1" smtClean="0"/>
              <a:t>procedure</a:t>
            </a:r>
            <a:r>
              <a:rPr lang="fr-BE" dirty="0" smtClean="0"/>
              <a:t> </a:t>
            </a:r>
            <a:r>
              <a:rPr lang="fr-BE" dirty="0" err="1" smtClean="0"/>
              <a:t>before</a:t>
            </a:r>
            <a:r>
              <a:rPr lang="fr-BE" dirty="0" smtClean="0"/>
              <a:t> the Court of justice</a:t>
            </a:r>
            <a:endParaRPr lang="fr-BE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 smtClean="0"/>
              <a:t>a) Possible intervention of </a:t>
            </a:r>
            <a:r>
              <a:rPr lang="fr-BE" dirty="0" err="1" smtClean="0"/>
              <a:t>other</a:t>
            </a:r>
            <a:r>
              <a:rPr lang="fr-BE" dirty="0" smtClean="0"/>
              <a:t> </a:t>
            </a:r>
            <a:r>
              <a:rPr lang="fr-BE" dirty="0" err="1" smtClean="0"/>
              <a:t>MSs</a:t>
            </a:r>
            <a:r>
              <a:rPr lang="fr-BE" dirty="0" smtClean="0"/>
              <a:t> in support of the Commission or of the </a:t>
            </a:r>
            <a:r>
              <a:rPr lang="fr-BE" dirty="0" err="1" smtClean="0"/>
              <a:t>defendant</a:t>
            </a:r>
            <a:r>
              <a:rPr lang="fr-BE" dirty="0" smtClean="0"/>
              <a:t> MS</a:t>
            </a:r>
          </a:p>
          <a:p>
            <a:r>
              <a:rPr lang="fr-BE" dirty="0"/>
              <a:t>b</a:t>
            </a:r>
            <a:r>
              <a:rPr lang="fr-BE" dirty="0" smtClean="0"/>
              <a:t>) Exchange of </a:t>
            </a:r>
            <a:r>
              <a:rPr lang="fr-BE" dirty="0" err="1" smtClean="0"/>
              <a:t>written</a:t>
            </a:r>
            <a:r>
              <a:rPr lang="fr-BE" dirty="0" smtClean="0"/>
              <a:t> </a:t>
            </a:r>
            <a:r>
              <a:rPr lang="fr-BE" dirty="0" err="1" smtClean="0"/>
              <a:t>pleadings</a:t>
            </a:r>
            <a:r>
              <a:rPr lang="fr-BE" dirty="0" smtClean="0"/>
              <a:t> </a:t>
            </a:r>
            <a:r>
              <a:rPr lang="fr-BE" dirty="0" err="1" smtClean="0"/>
              <a:t>between</a:t>
            </a:r>
            <a:r>
              <a:rPr lang="fr-BE" dirty="0" smtClean="0"/>
              <a:t> the </a:t>
            </a:r>
            <a:r>
              <a:rPr lang="fr-BE" dirty="0" err="1" smtClean="0"/>
              <a:t>two</a:t>
            </a:r>
            <a:r>
              <a:rPr lang="fr-BE" dirty="0" smtClean="0"/>
              <a:t> (main) parties</a:t>
            </a:r>
          </a:p>
          <a:p>
            <a:r>
              <a:rPr lang="fr-BE" dirty="0" smtClean="0"/>
              <a:t>c)  ECJ </a:t>
            </a:r>
            <a:r>
              <a:rPr lang="fr-BE" dirty="0" err="1" smtClean="0"/>
              <a:t>may</a:t>
            </a:r>
            <a:r>
              <a:rPr lang="fr-BE" dirty="0" smtClean="0"/>
              <a:t> put </a:t>
            </a:r>
            <a:r>
              <a:rPr lang="fr-BE" dirty="0" err="1" smtClean="0"/>
              <a:t>written</a:t>
            </a:r>
            <a:r>
              <a:rPr lang="fr-BE" dirty="0" smtClean="0"/>
              <a:t> questions to the parties </a:t>
            </a:r>
          </a:p>
          <a:p>
            <a:r>
              <a:rPr lang="fr-BE" dirty="0"/>
              <a:t>d</a:t>
            </a:r>
            <a:r>
              <a:rPr lang="fr-BE" dirty="0" smtClean="0"/>
              <a:t>) </a:t>
            </a:r>
            <a:r>
              <a:rPr lang="fr-BE" dirty="0" err="1" smtClean="0"/>
              <a:t>Hearing</a:t>
            </a:r>
            <a:r>
              <a:rPr lang="fr-BE" dirty="0" smtClean="0"/>
              <a:t> </a:t>
            </a:r>
            <a:r>
              <a:rPr lang="fr-BE" dirty="0" err="1" smtClean="0"/>
              <a:t>before</a:t>
            </a:r>
            <a:r>
              <a:rPr lang="fr-BE" dirty="0" smtClean="0"/>
              <a:t> an ECJ </a:t>
            </a:r>
            <a:r>
              <a:rPr lang="fr-BE" dirty="0" err="1" smtClean="0"/>
              <a:t>Chamber</a:t>
            </a:r>
            <a:r>
              <a:rPr lang="fr-BE" dirty="0" smtClean="0"/>
              <a:t> or </a:t>
            </a:r>
            <a:r>
              <a:rPr lang="fr-BE" dirty="0" err="1" smtClean="0"/>
              <a:t>before</a:t>
            </a:r>
            <a:r>
              <a:rPr lang="fr-BE" dirty="0" smtClean="0"/>
              <a:t> the Grand </a:t>
            </a:r>
            <a:r>
              <a:rPr lang="fr-BE" dirty="0" err="1" smtClean="0"/>
              <a:t>Chamber</a:t>
            </a:r>
            <a:endParaRPr lang="fr-BE" dirty="0" smtClean="0"/>
          </a:p>
          <a:p>
            <a:r>
              <a:rPr lang="fr-BE" dirty="0"/>
              <a:t>e</a:t>
            </a:r>
            <a:r>
              <a:rPr lang="fr-BE" dirty="0" smtClean="0"/>
              <a:t>) Opinion of the </a:t>
            </a:r>
            <a:r>
              <a:rPr lang="fr-BE" dirty="0" err="1" smtClean="0"/>
              <a:t>Advocate</a:t>
            </a:r>
            <a:r>
              <a:rPr lang="fr-BE" dirty="0" smtClean="0"/>
              <a:t> </a:t>
            </a:r>
            <a:r>
              <a:rPr lang="fr-BE" dirty="0" err="1" smtClean="0"/>
              <a:t>general</a:t>
            </a:r>
            <a:endParaRPr lang="fr-BE" dirty="0" smtClean="0"/>
          </a:p>
          <a:p>
            <a:r>
              <a:rPr lang="fr-BE" dirty="0"/>
              <a:t>f</a:t>
            </a:r>
            <a:r>
              <a:rPr lang="fr-BE" dirty="0" smtClean="0"/>
              <a:t>) ECJ </a:t>
            </a:r>
            <a:r>
              <a:rPr lang="fr-BE" dirty="0" err="1" smtClean="0"/>
              <a:t>judgment</a:t>
            </a:r>
            <a:r>
              <a:rPr lang="fr-BE" dirty="0" smtClean="0"/>
              <a:t> </a:t>
            </a:r>
            <a:r>
              <a:rPr lang="fr-BE" dirty="0" err="1" smtClean="0"/>
              <a:t>decided</a:t>
            </a:r>
            <a:r>
              <a:rPr lang="fr-BE" dirty="0" smtClean="0"/>
              <a:t> by </a:t>
            </a:r>
            <a:r>
              <a:rPr lang="fr-BE" dirty="0" err="1" smtClean="0"/>
              <a:t>majority</a:t>
            </a:r>
            <a:r>
              <a:rPr lang="fr-BE" dirty="0" smtClean="0"/>
              <a:t> vote </a:t>
            </a:r>
          </a:p>
          <a:p>
            <a:r>
              <a:rPr lang="fr-BE" dirty="0" smtClean="0"/>
              <a:t>g) </a:t>
            </a:r>
            <a:r>
              <a:rPr lang="fr-BE" dirty="0" err="1" smtClean="0"/>
              <a:t>average</a:t>
            </a:r>
            <a:r>
              <a:rPr lang="fr-BE" dirty="0" smtClean="0"/>
              <a:t> duration of </a:t>
            </a:r>
            <a:r>
              <a:rPr lang="fr-BE" dirty="0" err="1" smtClean="0"/>
              <a:t>infringement</a:t>
            </a:r>
            <a:r>
              <a:rPr lang="fr-BE" dirty="0" smtClean="0"/>
              <a:t> cases ex Art. 258: +/-18 </a:t>
            </a:r>
            <a:r>
              <a:rPr lang="fr-BE" dirty="0" err="1" smtClean="0"/>
              <a:t>months</a:t>
            </a:r>
            <a:endParaRPr lang="fr-BE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3A36D-73CC-476E-A245-31C601F77CE1}" type="slidenum">
              <a:rPr lang="fr-BE" smtClean="0"/>
              <a:t>10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169770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BE" dirty="0" err="1" smtClean="0"/>
              <a:t>Infringement</a:t>
            </a:r>
            <a:r>
              <a:rPr lang="fr-BE" dirty="0" smtClean="0"/>
              <a:t> </a:t>
            </a:r>
            <a:r>
              <a:rPr lang="fr-BE" dirty="0" err="1" smtClean="0"/>
              <a:t>proceedings</a:t>
            </a:r>
            <a:r>
              <a:rPr lang="fr-BE" dirty="0" smtClean="0"/>
              <a:t> - Content and </a:t>
            </a:r>
            <a:r>
              <a:rPr lang="fr-BE" dirty="0" err="1" smtClean="0"/>
              <a:t>effects</a:t>
            </a:r>
            <a:r>
              <a:rPr lang="fr-BE" dirty="0" smtClean="0"/>
              <a:t> of ECJ </a:t>
            </a:r>
            <a:r>
              <a:rPr lang="fr-BE" dirty="0" err="1" smtClean="0"/>
              <a:t>judgements</a:t>
            </a:r>
            <a:r>
              <a:rPr lang="fr-BE" dirty="0" smtClean="0"/>
              <a:t> </a:t>
            </a:r>
            <a:endParaRPr lang="fr-BE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BE" dirty="0" smtClean="0"/>
              <a:t>a) </a:t>
            </a:r>
            <a:r>
              <a:rPr lang="fr-BE" dirty="0" err="1" smtClean="0"/>
              <a:t>Where</a:t>
            </a:r>
            <a:r>
              <a:rPr lang="fr-BE" dirty="0" smtClean="0"/>
              <a:t> the ECJ </a:t>
            </a:r>
            <a:r>
              <a:rPr lang="fr-BE" dirty="0" err="1" smtClean="0"/>
              <a:t>confirms</a:t>
            </a:r>
            <a:r>
              <a:rPr lang="fr-BE" dirty="0" smtClean="0"/>
              <a:t> the </a:t>
            </a:r>
            <a:r>
              <a:rPr lang="fr-BE" dirty="0" err="1" smtClean="0"/>
              <a:t>Commission’s</a:t>
            </a:r>
            <a:r>
              <a:rPr lang="fr-BE" dirty="0" smtClean="0"/>
              <a:t>  application </a:t>
            </a:r>
            <a:r>
              <a:rPr lang="fr-BE" dirty="0" err="1" smtClean="0"/>
              <a:t>it</a:t>
            </a:r>
            <a:r>
              <a:rPr lang="fr-BE" dirty="0" smtClean="0"/>
              <a:t> </a:t>
            </a:r>
            <a:r>
              <a:rPr lang="fr-BE" dirty="0" err="1" smtClean="0"/>
              <a:t>declares</a:t>
            </a:r>
            <a:r>
              <a:rPr lang="fr-BE" dirty="0" smtClean="0"/>
              <a:t> </a:t>
            </a:r>
            <a:r>
              <a:rPr lang="fr-BE" dirty="0" err="1" smtClean="0"/>
              <a:t>that</a:t>
            </a:r>
            <a:r>
              <a:rPr lang="fr-BE" dirty="0" smtClean="0"/>
              <a:t> the </a:t>
            </a:r>
            <a:r>
              <a:rPr lang="fr-BE" dirty="0" err="1" smtClean="0"/>
              <a:t>defendant</a:t>
            </a:r>
            <a:r>
              <a:rPr lang="fr-BE" dirty="0" smtClean="0"/>
              <a:t> MS has </a:t>
            </a:r>
            <a:r>
              <a:rPr lang="fr-BE" dirty="0" err="1" smtClean="0"/>
              <a:t>breached</a:t>
            </a:r>
            <a:r>
              <a:rPr lang="fr-BE" dirty="0" smtClean="0"/>
              <a:t> (a </a:t>
            </a:r>
            <a:r>
              <a:rPr lang="fr-BE" dirty="0" err="1" smtClean="0"/>
              <a:t>rule</a:t>
            </a:r>
            <a:r>
              <a:rPr lang="fr-BE" dirty="0" smtClean="0"/>
              <a:t> of) EU </a:t>
            </a:r>
            <a:r>
              <a:rPr lang="fr-BE" dirty="0" err="1" smtClean="0"/>
              <a:t>law</a:t>
            </a:r>
            <a:r>
              <a:rPr lang="fr-BE" dirty="0" smtClean="0"/>
              <a:t>.</a:t>
            </a:r>
          </a:p>
          <a:p>
            <a:r>
              <a:rPr lang="fr-BE" dirty="0" smtClean="0"/>
              <a:t>b) The ECJ </a:t>
            </a:r>
            <a:r>
              <a:rPr lang="fr-BE" dirty="0" err="1" smtClean="0"/>
              <a:t>judgment</a:t>
            </a:r>
            <a:r>
              <a:rPr lang="fr-BE" dirty="0" smtClean="0"/>
              <a:t> has </a:t>
            </a:r>
            <a:r>
              <a:rPr lang="fr-BE" dirty="0" err="1" smtClean="0"/>
              <a:t>retrospective</a:t>
            </a:r>
            <a:r>
              <a:rPr lang="fr-BE" dirty="0" smtClean="0"/>
              <a:t> </a:t>
            </a:r>
            <a:r>
              <a:rPr lang="fr-BE" dirty="0" err="1" smtClean="0"/>
              <a:t>effect</a:t>
            </a:r>
            <a:r>
              <a:rPr lang="fr-BE" dirty="0" smtClean="0"/>
              <a:t>. In the areas of taxation (and social </a:t>
            </a:r>
            <a:r>
              <a:rPr lang="fr-BE" dirty="0" err="1" smtClean="0"/>
              <a:t>security</a:t>
            </a:r>
            <a:r>
              <a:rPr lang="fr-BE" dirty="0" smtClean="0"/>
              <a:t>) </a:t>
            </a:r>
            <a:r>
              <a:rPr lang="fr-BE" dirty="0" err="1" smtClean="0"/>
              <a:t>this</a:t>
            </a:r>
            <a:r>
              <a:rPr lang="fr-BE" dirty="0" smtClean="0"/>
              <a:t> </a:t>
            </a:r>
            <a:r>
              <a:rPr lang="fr-BE" dirty="0" err="1" smtClean="0"/>
              <a:t>implies</a:t>
            </a:r>
            <a:r>
              <a:rPr lang="fr-BE" dirty="0" smtClean="0"/>
              <a:t> </a:t>
            </a:r>
            <a:r>
              <a:rPr lang="fr-BE" dirty="0" err="1" smtClean="0"/>
              <a:t>that</a:t>
            </a:r>
            <a:r>
              <a:rPr lang="fr-BE" dirty="0" smtClean="0"/>
              <a:t> taxes </a:t>
            </a:r>
            <a:r>
              <a:rPr lang="fr-BE" dirty="0" err="1" smtClean="0"/>
              <a:t>illegally</a:t>
            </a:r>
            <a:r>
              <a:rPr lang="fr-BE" dirty="0" smtClean="0"/>
              <a:t> </a:t>
            </a:r>
            <a:r>
              <a:rPr lang="fr-BE" dirty="0" err="1" smtClean="0"/>
              <a:t>levied</a:t>
            </a:r>
            <a:r>
              <a:rPr lang="fr-BE" dirty="0" smtClean="0"/>
              <a:t> not </a:t>
            </a:r>
            <a:r>
              <a:rPr lang="fr-BE" dirty="0" err="1" smtClean="0"/>
              <a:t>only</a:t>
            </a:r>
            <a:r>
              <a:rPr lang="fr-BE" dirty="0" smtClean="0"/>
              <a:t> are no longer due but have to </a:t>
            </a:r>
            <a:r>
              <a:rPr lang="fr-BE" dirty="0" err="1" smtClean="0"/>
              <a:t>be</a:t>
            </a:r>
            <a:r>
              <a:rPr lang="fr-BE" dirty="0" smtClean="0"/>
              <a:t> </a:t>
            </a:r>
            <a:r>
              <a:rPr lang="fr-BE" dirty="0" err="1" smtClean="0"/>
              <a:t>reimbursed</a:t>
            </a:r>
            <a:r>
              <a:rPr lang="fr-BE" dirty="0" smtClean="0"/>
              <a:t> to </a:t>
            </a:r>
            <a:r>
              <a:rPr lang="fr-BE" dirty="0" err="1" smtClean="0"/>
              <a:t>taxpayers</a:t>
            </a:r>
            <a:r>
              <a:rPr lang="fr-BE" dirty="0" smtClean="0"/>
              <a:t> </a:t>
            </a:r>
            <a:r>
              <a:rPr lang="fr-BE" dirty="0" smtClean="0"/>
              <a:t>up to the limitation </a:t>
            </a:r>
            <a:r>
              <a:rPr lang="fr-BE" dirty="0" err="1" smtClean="0"/>
              <a:t>period</a:t>
            </a:r>
            <a:endParaRPr lang="fr-BE" dirty="0" smtClean="0"/>
          </a:p>
          <a:p>
            <a:r>
              <a:rPr lang="fr-BE" dirty="0"/>
              <a:t>c</a:t>
            </a:r>
            <a:r>
              <a:rPr lang="fr-BE" dirty="0" smtClean="0"/>
              <a:t>) The ECJ </a:t>
            </a:r>
            <a:r>
              <a:rPr lang="fr-BE" dirty="0" err="1" smtClean="0"/>
              <a:t>judgment</a:t>
            </a:r>
            <a:r>
              <a:rPr lang="fr-BE" dirty="0" smtClean="0"/>
              <a:t> </a:t>
            </a:r>
            <a:r>
              <a:rPr lang="fr-BE" dirty="0" err="1" smtClean="0"/>
              <a:t>cannot</a:t>
            </a:r>
            <a:r>
              <a:rPr lang="fr-BE" dirty="0" smtClean="0"/>
              <a:t> </a:t>
            </a:r>
            <a:r>
              <a:rPr lang="fr-BE" dirty="0" err="1" smtClean="0"/>
              <a:t>remove</a:t>
            </a:r>
            <a:r>
              <a:rPr lang="fr-BE" dirty="0" smtClean="0"/>
              <a:t> the </a:t>
            </a:r>
            <a:r>
              <a:rPr lang="fr-BE" dirty="0" err="1" smtClean="0"/>
              <a:t>illegal</a:t>
            </a:r>
            <a:r>
              <a:rPr lang="fr-BE" dirty="0" smtClean="0"/>
              <a:t> provisions of MS </a:t>
            </a:r>
            <a:r>
              <a:rPr lang="fr-BE" dirty="0" err="1" smtClean="0"/>
              <a:t>law</a:t>
            </a:r>
            <a:r>
              <a:rPr lang="fr-BE" dirty="0"/>
              <a:t> </a:t>
            </a:r>
            <a:r>
              <a:rPr lang="fr-BE" dirty="0" smtClean="0"/>
              <a:t>(</a:t>
            </a:r>
            <a:r>
              <a:rPr lang="fr-BE" dirty="0" err="1" smtClean="0"/>
              <a:t>they</a:t>
            </a:r>
            <a:r>
              <a:rPr lang="fr-BE" dirty="0" smtClean="0"/>
              <a:t> have to </a:t>
            </a:r>
            <a:r>
              <a:rPr lang="fr-BE" dirty="0" err="1" smtClean="0"/>
              <a:t>be</a:t>
            </a:r>
            <a:r>
              <a:rPr lang="fr-BE" dirty="0" smtClean="0"/>
              <a:t> </a:t>
            </a:r>
            <a:r>
              <a:rPr lang="fr-BE" dirty="0" err="1" smtClean="0"/>
              <a:t>disapplied</a:t>
            </a:r>
            <a:r>
              <a:rPr lang="fr-BE" dirty="0" smtClean="0"/>
              <a:t>) but </a:t>
            </a:r>
            <a:r>
              <a:rPr lang="fr-BE" dirty="0" err="1" smtClean="0"/>
              <a:t>such</a:t>
            </a:r>
            <a:r>
              <a:rPr lang="fr-BE" dirty="0" smtClean="0"/>
              <a:t> MS «</a:t>
            </a:r>
            <a:r>
              <a:rPr lang="fr-BE" i="1" dirty="0" err="1" smtClean="0"/>
              <a:t>shall</a:t>
            </a:r>
            <a:r>
              <a:rPr lang="fr-BE" i="1" dirty="0" smtClean="0"/>
              <a:t> </a:t>
            </a:r>
            <a:r>
              <a:rPr lang="fr-BE" i="1" dirty="0" err="1" smtClean="0"/>
              <a:t>be</a:t>
            </a:r>
            <a:r>
              <a:rPr lang="fr-BE" i="1" dirty="0" smtClean="0"/>
              <a:t> </a:t>
            </a:r>
            <a:r>
              <a:rPr lang="fr-BE" i="1" dirty="0" err="1" smtClean="0"/>
              <a:t>required</a:t>
            </a:r>
            <a:r>
              <a:rPr lang="fr-BE" i="1" dirty="0" smtClean="0"/>
              <a:t> to </a:t>
            </a:r>
            <a:r>
              <a:rPr lang="fr-BE" i="1" dirty="0" err="1" smtClean="0"/>
              <a:t>take</a:t>
            </a:r>
            <a:r>
              <a:rPr lang="fr-BE" i="1" dirty="0" smtClean="0"/>
              <a:t> the </a:t>
            </a:r>
            <a:r>
              <a:rPr lang="fr-BE" i="1" dirty="0" err="1" smtClean="0"/>
              <a:t>necessary</a:t>
            </a:r>
            <a:r>
              <a:rPr lang="fr-BE" i="1" dirty="0" smtClean="0"/>
              <a:t> </a:t>
            </a:r>
            <a:r>
              <a:rPr lang="fr-BE" i="1" dirty="0" err="1" smtClean="0"/>
              <a:t>measures</a:t>
            </a:r>
            <a:r>
              <a:rPr lang="fr-BE" i="1" dirty="0" smtClean="0"/>
              <a:t> to </a:t>
            </a:r>
            <a:r>
              <a:rPr lang="fr-BE" i="1" dirty="0" err="1" smtClean="0"/>
              <a:t>comply</a:t>
            </a:r>
            <a:r>
              <a:rPr lang="fr-BE" i="1" dirty="0" smtClean="0"/>
              <a:t> </a:t>
            </a:r>
            <a:r>
              <a:rPr lang="fr-BE" i="1" dirty="0" err="1" smtClean="0"/>
              <a:t>with</a:t>
            </a:r>
            <a:r>
              <a:rPr lang="fr-BE" i="1" dirty="0" smtClean="0"/>
              <a:t> the </a:t>
            </a:r>
            <a:r>
              <a:rPr lang="fr-BE" i="1" dirty="0" err="1" smtClean="0"/>
              <a:t>judgment</a:t>
            </a:r>
            <a:r>
              <a:rPr lang="fr-BE" i="1" dirty="0" smtClean="0"/>
              <a:t> of the Court</a:t>
            </a:r>
            <a:r>
              <a:rPr lang="fr-BE" dirty="0" smtClean="0"/>
              <a:t>» (Art. 260 TFEU)</a:t>
            </a:r>
          </a:p>
          <a:p>
            <a:r>
              <a:rPr lang="fr-BE" dirty="0"/>
              <a:t>d</a:t>
            </a:r>
            <a:r>
              <a:rPr lang="fr-BE" dirty="0" smtClean="0"/>
              <a:t>) </a:t>
            </a:r>
            <a:r>
              <a:rPr lang="fr-BE" dirty="0" err="1" smtClean="0"/>
              <a:t>Where</a:t>
            </a:r>
            <a:r>
              <a:rPr lang="fr-BE" dirty="0" smtClean="0"/>
              <a:t> a MS </a:t>
            </a:r>
            <a:r>
              <a:rPr lang="fr-BE" dirty="0" err="1" smtClean="0"/>
              <a:t>fails</a:t>
            </a:r>
            <a:r>
              <a:rPr lang="fr-BE" dirty="0" smtClean="0"/>
              <a:t> to </a:t>
            </a:r>
            <a:r>
              <a:rPr lang="fr-BE" dirty="0" err="1" smtClean="0"/>
              <a:t>comply</a:t>
            </a:r>
            <a:r>
              <a:rPr lang="fr-BE" dirty="0" smtClean="0"/>
              <a:t> </a:t>
            </a:r>
            <a:r>
              <a:rPr lang="fr-BE" dirty="0" err="1" smtClean="0"/>
              <a:t>with</a:t>
            </a:r>
            <a:r>
              <a:rPr lang="fr-BE" dirty="0" smtClean="0"/>
              <a:t> the ECJ </a:t>
            </a:r>
            <a:r>
              <a:rPr lang="fr-BE" dirty="0" err="1" smtClean="0"/>
              <a:t>judgment</a:t>
            </a:r>
            <a:r>
              <a:rPr lang="fr-BE" dirty="0" smtClean="0"/>
              <a:t> the Commission - </a:t>
            </a:r>
            <a:r>
              <a:rPr lang="fr-BE" dirty="0" err="1" smtClean="0"/>
              <a:t>after</a:t>
            </a:r>
            <a:r>
              <a:rPr lang="fr-BE" dirty="0" smtClean="0"/>
              <a:t> </a:t>
            </a:r>
            <a:r>
              <a:rPr lang="fr-BE" dirty="0" err="1" smtClean="0"/>
              <a:t>sending</a:t>
            </a:r>
            <a:r>
              <a:rPr lang="fr-BE" dirty="0" smtClean="0"/>
              <a:t> a LFN - </a:t>
            </a:r>
            <a:r>
              <a:rPr lang="fr-BE" dirty="0" err="1" smtClean="0"/>
              <a:t>may</a:t>
            </a:r>
            <a:r>
              <a:rPr lang="fr-BE" dirty="0" smtClean="0"/>
              <a:t> lodge a second application </a:t>
            </a:r>
            <a:r>
              <a:rPr lang="fr-BE" dirty="0" err="1" smtClean="0"/>
              <a:t>with</a:t>
            </a:r>
            <a:r>
              <a:rPr lang="fr-BE" dirty="0" smtClean="0"/>
              <a:t> the Court and </a:t>
            </a:r>
            <a:r>
              <a:rPr lang="fr-BE" dirty="0" err="1" smtClean="0"/>
              <a:t>request</a:t>
            </a:r>
            <a:r>
              <a:rPr lang="fr-BE" dirty="0" smtClean="0"/>
              <a:t> </a:t>
            </a:r>
            <a:r>
              <a:rPr lang="fr-BE" dirty="0" err="1" smtClean="0"/>
              <a:t>that</a:t>
            </a:r>
            <a:r>
              <a:rPr lang="fr-BE" dirty="0" smtClean="0"/>
              <a:t> </a:t>
            </a:r>
            <a:r>
              <a:rPr lang="fr-BE" dirty="0" err="1" smtClean="0"/>
              <a:t>such</a:t>
            </a:r>
            <a:r>
              <a:rPr lang="fr-BE" dirty="0" smtClean="0"/>
              <a:t> MS </a:t>
            </a:r>
            <a:r>
              <a:rPr lang="fr-BE" dirty="0" err="1" smtClean="0"/>
              <a:t>is</a:t>
            </a:r>
            <a:r>
              <a:rPr lang="fr-BE" dirty="0" smtClean="0"/>
              <a:t> </a:t>
            </a:r>
            <a:r>
              <a:rPr lang="fr-BE" dirty="0" err="1" smtClean="0"/>
              <a:t>condamned</a:t>
            </a:r>
            <a:r>
              <a:rPr lang="fr-BE" dirty="0" smtClean="0"/>
              <a:t> to the </a:t>
            </a:r>
            <a:r>
              <a:rPr lang="fr-BE" dirty="0" err="1" smtClean="0"/>
              <a:t>payment</a:t>
            </a:r>
            <a:r>
              <a:rPr lang="fr-BE" dirty="0" smtClean="0"/>
              <a:t> of a lump </a:t>
            </a:r>
            <a:r>
              <a:rPr lang="fr-BE" dirty="0" err="1" smtClean="0"/>
              <a:t>sum</a:t>
            </a:r>
            <a:r>
              <a:rPr lang="fr-BE" dirty="0" smtClean="0"/>
              <a:t> and/or to a penalty </a:t>
            </a:r>
            <a:r>
              <a:rPr lang="fr-BE" dirty="0" err="1" smtClean="0"/>
              <a:t>payment</a:t>
            </a:r>
            <a:r>
              <a:rPr lang="fr-BE" dirty="0" smtClean="0"/>
              <a:t> (Art. 260(2) </a:t>
            </a:r>
            <a:r>
              <a:rPr lang="fr-BE" dirty="0" err="1" smtClean="0"/>
              <a:t>e.g.Italy</a:t>
            </a:r>
            <a:r>
              <a:rPr lang="fr-BE" dirty="0" smtClean="0"/>
              <a:t> C-196/13:40 m.+43 m.6 </a:t>
            </a:r>
            <a:r>
              <a:rPr lang="fr-BE" dirty="0" err="1" smtClean="0"/>
              <a:t>months</a:t>
            </a:r>
            <a:r>
              <a:rPr lang="fr-BE" dirty="0" smtClean="0"/>
              <a:t>)</a:t>
            </a:r>
            <a:endParaRPr lang="fr-BE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3A36D-73CC-476E-A245-31C601F77CE1}" type="slidenum">
              <a:rPr lang="fr-BE" smtClean="0"/>
              <a:t>11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123890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410368"/>
            <a:ext cx="10515600" cy="1325563"/>
          </a:xfrm>
        </p:spPr>
        <p:txBody>
          <a:bodyPr/>
          <a:lstStyle/>
          <a:p>
            <a:pPr algn="ctr"/>
            <a:r>
              <a:rPr lang="fr-BE" dirty="0" err="1" smtClean="0"/>
              <a:t>Thank</a:t>
            </a:r>
            <a:r>
              <a:rPr lang="fr-BE" dirty="0" smtClean="0"/>
              <a:t> </a:t>
            </a:r>
            <a:r>
              <a:rPr lang="fr-BE" dirty="0" err="1" smtClean="0"/>
              <a:t>you</a:t>
            </a:r>
            <a:r>
              <a:rPr lang="fr-BE" dirty="0" smtClean="0"/>
              <a:t> for </a:t>
            </a:r>
            <a:r>
              <a:rPr lang="fr-BE" dirty="0" err="1" smtClean="0"/>
              <a:t>your</a:t>
            </a:r>
            <a:r>
              <a:rPr lang="fr-BE" dirty="0" smtClean="0"/>
              <a:t> attention!</a:t>
            </a:r>
            <a:br>
              <a:rPr lang="fr-BE" dirty="0" smtClean="0"/>
            </a:br>
            <a:r>
              <a:rPr lang="fr-BE" sz="3600" dirty="0" smtClean="0"/>
              <a:t>Enrico.Traversa@unibo.it </a:t>
            </a:r>
            <a:endParaRPr lang="fr-BE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sz="3200" i="1" dirty="0" smtClean="0"/>
              <a:t>«The </a:t>
            </a:r>
            <a:r>
              <a:rPr lang="fr-BE" sz="3200" i="1" dirty="0" err="1" smtClean="0"/>
              <a:t>European</a:t>
            </a:r>
            <a:r>
              <a:rPr lang="fr-BE" sz="3200" i="1" dirty="0" smtClean="0"/>
              <a:t> Common House </a:t>
            </a:r>
            <a:r>
              <a:rPr lang="fr-BE" sz="3200" i="1" dirty="0" err="1" smtClean="0"/>
              <a:t>is</a:t>
            </a:r>
            <a:r>
              <a:rPr lang="fr-BE" sz="3200" i="1" dirty="0" smtClean="0"/>
              <a:t> open to </a:t>
            </a:r>
            <a:r>
              <a:rPr lang="fr-BE" sz="3200" i="1" dirty="0" err="1" smtClean="0"/>
              <a:t>everybody</a:t>
            </a:r>
            <a:r>
              <a:rPr lang="fr-BE" sz="3200" i="1" dirty="0" smtClean="0"/>
              <a:t>. </a:t>
            </a:r>
            <a:r>
              <a:rPr lang="fr-BE" sz="3200" i="1" dirty="0" err="1" smtClean="0"/>
              <a:t>It’s</a:t>
            </a:r>
            <a:r>
              <a:rPr lang="fr-BE" sz="3200" i="1" dirty="0" smtClean="0"/>
              <a:t> open to all </a:t>
            </a:r>
            <a:r>
              <a:rPr lang="fr-BE" sz="3200" i="1" dirty="0" err="1" smtClean="0"/>
              <a:t>those</a:t>
            </a:r>
            <a:r>
              <a:rPr lang="fr-BE" sz="3200" i="1" dirty="0" smtClean="0"/>
              <a:t> </a:t>
            </a:r>
            <a:r>
              <a:rPr lang="fr-BE" sz="3200" i="1" dirty="0" err="1" smtClean="0"/>
              <a:t>who</a:t>
            </a:r>
            <a:r>
              <a:rPr lang="fr-BE" sz="3200" i="1" dirty="0" smtClean="0"/>
              <a:t> </a:t>
            </a:r>
            <a:r>
              <a:rPr lang="fr-BE" sz="3200" i="1" dirty="0" err="1" smtClean="0"/>
              <a:t>wish</a:t>
            </a:r>
            <a:r>
              <a:rPr lang="fr-BE" sz="3200" i="1" dirty="0" smtClean="0"/>
              <a:t> to </a:t>
            </a:r>
            <a:r>
              <a:rPr lang="fr-BE" sz="3200" i="1" dirty="0" err="1" smtClean="0"/>
              <a:t>share</a:t>
            </a:r>
            <a:r>
              <a:rPr lang="fr-BE" sz="3200" i="1" dirty="0" smtClean="0"/>
              <a:t> </a:t>
            </a:r>
            <a:r>
              <a:rPr lang="fr-BE" sz="3200" i="1" dirty="0" err="1" smtClean="0"/>
              <a:t>their</a:t>
            </a:r>
            <a:r>
              <a:rPr lang="fr-BE" sz="3200" i="1" dirty="0" smtClean="0"/>
              <a:t> </a:t>
            </a:r>
            <a:r>
              <a:rPr lang="fr-BE" sz="3200" i="1" dirty="0" err="1" smtClean="0"/>
              <a:t>destiny</a:t>
            </a:r>
            <a:r>
              <a:rPr lang="fr-BE" sz="3200" i="1" dirty="0" smtClean="0"/>
              <a:t> and </a:t>
            </a:r>
            <a:r>
              <a:rPr lang="fr-BE" sz="3200" i="1" dirty="0" err="1" smtClean="0"/>
              <a:t>increase</a:t>
            </a:r>
            <a:r>
              <a:rPr lang="fr-BE" sz="3200" i="1" dirty="0" smtClean="0"/>
              <a:t> at the </a:t>
            </a:r>
            <a:r>
              <a:rPr lang="fr-BE" sz="3200" i="1" dirty="0" err="1" smtClean="0"/>
              <a:t>same</a:t>
            </a:r>
            <a:r>
              <a:rPr lang="fr-BE" sz="3200" i="1" dirty="0" smtClean="0"/>
              <a:t> time </a:t>
            </a:r>
            <a:r>
              <a:rPr lang="fr-BE" sz="3200" i="1" dirty="0" err="1" smtClean="0"/>
              <a:t>Europe’s</a:t>
            </a:r>
            <a:r>
              <a:rPr lang="fr-BE" sz="3200" i="1" dirty="0" smtClean="0"/>
              <a:t> </a:t>
            </a:r>
            <a:r>
              <a:rPr lang="fr-BE" sz="3200" i="1" dirty="0" err="1" smtClean="0"/>
              <a:t>strength</a:t>
            </a:r>
            <a:r>
              <a:rPr lang="fr-BE" sz="3200" i="1" dirty="0" smtClean="0"/>
              <a:t> and </a:t>
            </a:r>
            <a:r>
              <a:rPr lang="fr-BE" sz="3200" i="1" dirty="0" err="1" smtClean="0"/>
              <a:t>solidarity</a:t>
            </a:r>
            <a:r>
              <a:rPr lang="fr-BE" sz="3200" i="1" dirty="0" smtClean="0"/>
              <a:t> »  </a:t>
            </a:r>
          </a:p>
          <a:p>
            <a:endParaRPr lang="fr-BE" i="1" dirty="0"/>
          </a:p>
          <a:p>
            <a:endParaRPr lang="fr-BE" i="1" dirty="0" smtClean="0"/>
          </a:p>
          <a:p>
            <a:r>
              <a:rPr lang="fr-BE" dirty="0" smtClean="0"/>
              <a:t>(Jacques Delors, final sentence of the speech </a:t>
            </a:r>
            <a:r>
              <a:rPr lang="fr-BE" dirty="0" err="1" smtClean="0"/>
              <a:t>he</a:t>
            </a:r>
            <a:r>
              <a:rPr lang="fr-BE" dirty="0" smtClean="0"/>
              <a:t> </a:t>
            </a:r>
            <a:r>
              <a:rPr lang="fr-BE" dirty="0" err="1" smtClean="0"/>
              <a:t>delivered</a:t>
            </a:r>
            <a:r>
              <a:rPr lang="fr-BE" dirty="0" smtClean="0"/>
              <a:t> </a:t>
            </a:r>
            <a:r>
              <a:rPr lang="fr-BE" dirty="0" err="1" smtClean="0"/>
              <a:t>before</a:t>
            </a:r>
            <a:r>
              <a:rPr lang="fr-BE" dirty="0" smtClean="0"/>
              <a:t> the </a:t>
            </a:r>
            <a:r>
              <a:rPr lang="fr-BE" dirty="0" err="1" smtClean="0"/>
              <a:t>European</a:t>
            </a:r>
            <a:r>
              <a:rPr lang="fr-BE" dirty="0" smtClean="0"/>
              <a:t> </a:t>
            </a:r>
            <a:r>
              <a:rPr lang="fr-BE" dirty="0" err="1" smtClean="0"/>
              <a:t>Parliament</a:t>
            </a:r>
            <a:r>
              <a:rPr lang="fr-BE" dirty="0" smtClean="0"/>
              <a:t> at the end of </a:t>
            </a:r>
            <a:r>
              <a:rPr lang="fr-BE" dirty="0" err="1" smtClean="0"/>
              <a:t>his</a:t>
            </a:r>
            <a:r>
              <a:rPr lang="fr-BE" dirty="0" smtClean="0"/>
              <a:t> </a:t>
            </a:r>
            <a:r>
              <a:rPr lang="fr-BE" dirty="0" err="1" smtClean="0"/>
              <a:t>ten</a:t>
            </a:r>
            <a:r>
              <a:rPr lang="fr-BE" dirty="0" smtClean="0"/>
              <a:t> </a:t>
            </a:r>
            <a:r>
              <a:rPr lang="fr-BE" dirty="0" err="1" smtClean="0"/>
              <a:t>years</a:t>
            </a:r>
            <a:r>
              <a:rPr lang="fr-BE" dirty="0" smtClean="0"/>
              <a:t>’ </a:t>
            </a:r>
            <a:r>
              <a:rPr lang="fr-BE" dirty="0" err="1" smtClean="0"/>
              <a:t>Presidency</a:t>
            </a:r>
            <a:r>
              <a:rPr lang="fr-BE" dirty="0" smtClean="0"/>
              <a:t> of the </a:t>
            </a:r>
            <a:r>
              <a:rPr lang="fr-BE" dirty="0" err="1" smtClean="0"/>
              <a:t>European</a:t>
            </a:r>
            <a:r>
              <a:rPr lang="fr-BE" dirty="0" smtClean="0"/>
              <a:t> Commission on the 19th of </a:t>
            </a:r>
            <a:r>
              <a:rPr lang="fr-BE" dirty="0" err="1" smtClean="0"/>
              <a:t>January</a:t>
            </a:r>
            <a:r>
              <a:rPr lang="fr-BE" dirty="0" smtClean="0"/>
              <a:t> 1995) </a:t>
            </a:r>
            <a:endParaRPr lang="fr-BE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3A36D-73CC-476E-A245-31C601F77CE1}" type="slidenum">
              <a:rPr lang="fr-BE" smtClean="0"/>
              <a:t>12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93582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BE" dirty="0" smtClean="0"/>
              <a:t>Structure of Article 267 TFEU</a:t>
            </a:r>
            <a:endParaRPr lang="fr-BE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/>
              <a:t>a</a:t>
            </a:r>
            <a:r>
              <a:rPr lang="fr-BE" dirty="0" smtClean="0"/>
              <a:t>) MS </a:t>
            </a:r>
            <a:r>
              <a:rPr lang="fr-BE" dirty="0" err="1" smtClean="0"/>
              <a:t>judges</a:t>
            </a:r>
            <a:r>
              <a:rPr lang="fr-BE" dirty="0" smtClean="0"/>
              <a:t> are </a:t>
            </a:r>
            <a:r>
              <a:rPr lang="fr-BE" dirty="0" err="1" smtClean="0"/>
              <a:t>also</a:t>
            </a:r>
            <a:r>
              <a:rPr lang="fr-BE" dirty="0" smtClean="0"/>
              <a:t> </a:t>
            </a:r>
            <a:r>
              <a:rPr lang="fr-BE" dirty="0" err="1" smtClean="0"/>
              <a:t>competent</a:t>
            </a:r>
            <a:r>
              <a:rPr lang="fr-BE" dirty="0" smtClean="0"/>
              <a:t> for </a:t>
            </a:r>
            <a:r>
              <a:rPr lang="fr-BE" dirty="0" err="1" smtClean="0"/>
              <a:t>applying</a:t>
            </a:r>
            <a:r>
              <a:rPr lang="fr-BE" dirty="0" smtClean="0"/>
              <a:t> EU </a:t>
            </a:r>
            <a:r>
              <a:rPr lang="fr-BE" dirty="0" err="1" smtClean="0"/>
              <a:t>law</a:t>
            </a:r>
            <a:endParaRPr lang="fr-BE" dirty="0" smtClean="0"/>
          </a:p>
          <a:p>
            <a:r>
              <a:rPr lang="fr-BE" dirty="0"/>
              <a:t>b</a:t>
            </a:r>
            <a:r>
              <a:rPr lang="fr-BE" dirty="0" smtClean="0"/>
              <a:t>) Court of justice </a:t>
            </a:r>
            <a:r>
              <a:rPr lang="fr-BE" dirty="0" err="1" smtClean="0"/>
              <a:t>is</a:t>
            </a:r>
            <a:r>
              <a:rPr lang="fr-BE" dirty="0" smtClean="0"/>
              <a:t> the </a:t>
            </a:r>
            <a:r>
              <a:rPr lang="fr-BE" dirty="0" err="1" smtClean="0"/>
              <a:t>specialised</a:t>
            </a:r>
            <a:r>
              <a:rPr lang="fr-BE" dirty="0" smtClean="0"/>
              <a:t> </a:t>
            </a:r>
            <a:r>
              <a:rPr lang="fr-BE" dirty="0" err="1" smtClean="0"/>
              <a:t>judge</a:t>
            </a:r>
            <a:r>
              <a:rPr lang="fr-BE" dirty="0" smtClean="0"/>
              <a:t> for </a:t>
            </a:r>
            <a:r>
              <a:rPr lang="fr-BE" dirty="0" err="1" smtClean="0"/>
              <a:t>interpreting</a:t>
            </a:r>
            <a:r>
              <a:rPr lang="fr-BE" dirty="0" smtClean="0"/>
              <a:t> EU </a:t>
            </a:r>
            <a:r>
              <a:rPr lang="fr-BE" dirty="0" err="1" smtClean="0"/>
              <a:t>law</a:t>
            </a:r>
            <a:endParaRPr lang="fr-BE" dirty="0" smtClean="0"/>
          </a:p>
          <a:p>
            <a:r>
              <a:rPr lang="fr-BE" dirty="0"/>
              <a:t>c</a:t>
            </a:r>
            <a:r>
              <a:rPr lang="fr-BE" dirty="0" smtClean="0"/>
              <a:t>) A </a:t>
            </a:r>
            <a:r>
              <a:rPr lang="fr-BE" dirty="0" err="1" smtClean="0"/>
              <a:t>request</a:t>
            </a:r>
            <a:r>
              <a:rPr lang="fr-BE" dirty="0" smtClean="0"/>
              <a:t> for a </a:t>
            </a:r>
            <a:r>
              <a:rPr lang="fr-BE" dirty="0" err="1" smtClean="0"/>
              <a:t>preliminary</a:t>
            </a:r>
            <a:r>
              <a:rPr lang="fr-BE" dirty="0" smtClean="0"/>
              <a:t> </a:t>
            </a:r>
            <a:r>
              <a:rPr lang="fr-BE" dirty="0" err="1" smtClean="0"/>
              <a:t>ruling</a:t>
            </a:r>
            <a:r>
              <a:rPr lang="fr-BE" dirty="0" smtClean="0"/>
              <a:t> </a:t>
            </a:r>
            <a:r>
              <a:rPr lang="fr-BE" dirty="0" err="1" smtClean="0"/>
              <a:t>is</a:t>
            </a:r>
            <a:r>
              <a:rPr lang="fr-BE" dirty="0" smtClean="0"/>
              <a:t> a </a:t>
            </a:r>
            <a:r>
              <a:rPr lang="fr-BE" dirty="0" err="1" smtClean="0"/>
              <a:t>procedural</a:t>
            </a:r>
            <a:r>
              <a:rPr lang="fr-BE" dirty="0" smtClean="0"/>
              <a:t> issue in the </a:t>
            </a:r>
            <a:r>
              <a:rPr lang="fr-BE" dirty="0" err="1" smtClean="0"/>
              <a:t>framework</a:t>
            </a:r>
            <a:r>
              <a:rPr lang="fr-BE" dirty="0" smtClean="0"/>
              <a:t> of a case </a:t>
            </a:r>
            <a:r>
              <a:rPr lang="fr-BE" dirty="0" err="1" smtClean="0"/>
              <a:t>pending</a:t>
            </a:r>
            <a:r>
              <a:rPr lang="fr-BE" dirty="0" smtClean="0"/>
              <a:t> </a:t>
            </a:r>
            <a:r>
              <a:rPr lang="fr-BE" dirty="0" err="1" smtClean="0"/>
              <a:t>before</a:t>
            </a:r>
            <a:r>
              <a:rPr lang="fr-BE" dirty="0" smtClean="0"/>
              <a:t> a MS court</a:t>
            </a:r>
          </a:p>
          <a:p>
            <a:r>
              <a:rPr lang="fr-BE" dirty="0" smtClean="0"/>
              <a:t>d) A </a:t>
            </a:r>
            <a:r>
              <a:rPr lang="fr-BE" dirty="0" err="1" smtClean="0"/>
              <a:t>reference</a:t>
            </a:r>
            <a:r>
              <a:rPr lang="fr-BE" dirty="0" smtClean="0"/>
              <a:t> to ECJ for a </a:t>
            </a:r>
            <a:r>
              <a:rPr lang="fr-BE" dirty="0" err="1" smtClean="0"/>
              <a:t>preliminary</a:t>
            </a:r>
            <a:r>
              <a:rPr lang="fr-BE" dirty="0" smtClean="0"/>
              <a:t> </a:t>
            </a:r>
            <a:r>
              <a:rPr lang="fr-BE" dirty="0" err="1" smtClean="0"/>
              <a:t>ruling</a:t>
            </a:r>
            <a:r>
              <a:rPr lang="fr-BE" dirty="0" smtClean="0"/>
              <a:t> </a:t>
            </a:r>
            <a:r>
              <a:rPr lang="fr-BE" dirty="0" err="1" smtClean="0"/>
              <a:t>starts</a:t>
            </a:r>
            <a:r>
              <a:rPr lang="fr-BE" dirty="0"/>
              <a:t> </a:t>
            </a:r>
            <a:r>
              <a:rPr lang="fr-BE" dirty="0" smtClean="0"/>
              <a:t>non-</a:t>
            </a:r>
            <a:r>
              <a:rPr lang="fr-BE" dirty="0" err="1" smtClean="0"/>
              <a:t>contentiuos</a:t>
            </a:r>
            <a:r>
              <a:rPr lang="fr-BE" dirty="0" smtClean="0"/>
              <a:t> </a:t>
            </a:r>
            <a:r>
              <a:rPr lang="fr-BE" dirty="0" err="1" smtClean="0"/>
              <a:t>preceedings</a:t>
            </a:r>
            <a:r>
              <a:rPr lang="fr-BE" dirty="0" smtClean="0"/>
              <a:t> </a:t>
            </a:r>
            <a:r>
              <a:rPr lang="fr-BE" dirty="0" err="1" smtClean="0"/>
              <a:t>before</a:t>
            </a:r>
            <a:r>
              <a:rPr lang="fr-BE" dirty="0" smtClean="0"/>
              <a:t> ECJ (</a:t>
            </a:r>
            <a:r>
              <a:rPr lang="fr-BE" dirty="0" err="1" smtClean="0"/>
              <a:t>it’s</a:t>
            </a:r>
            <a:r>
              <a:rPr lang="fr-BE" dirty="0" smtClean="0"/>
              <a:t> not a </a:t>
            </a:r>
            <a:r>
              <a:rPr lang="fr-BE" dirty="0" err="1" smtClean="0"/>
              <a:t>litigation</a:t>
            </a:r>
            <a:r>
              <a:rPr lang="fr-BE" dirty="0" smtClean="0"/>
              <a:t>)</a:t>
            </a:r>
          </a:p>
          <a:p>
            <a:r>
              <a:rPr lang="fr-BE" dirty="0" smtClean="0"/>
              <a:t>e) « </a:t>
            </a:r>
            <a:r>
              <a:rPr lang="fr-BE" dirty="0" err="1" smtClean="0"/>
              <a:t>Technical</a:t>
            </a:r>
            <a:r>
              <a:rPr lang="fr-BE" dirty="0" smtClean="0"/>
              <a:t> </a:t>
            </a:r>
            <a:r>
              <a:rPr lang="fr-BE" dirty="0" err="1" smtClean="0"/>
              <a:t>cooperation</a:t>
            </a:r>
            <a:r>
              <a:rPr lang="fr-BE" dirty="0" smtClean="0"/>
              <a:t> » </a:t>
            </a:r>
            <a:r>
              <a:rPr lang="fr-BE" dirty="0" err="1" smtClean="0"/>
              <a:t>relationship</a:t>
            </a:r>
            <a:r>
              <a:rPr lang="fr-BE" dirty="0" smtClean="0"/>
              <a:t> – and </a:t>
            </a:r>
            <a:r>
              <a:rPr lang="fr-BE" dirty="0" err="1" smtClean="0"/>
              <a:t>therefore</a:t>
            </a:r>
            <a:r>
              <a:rPr lang="fr-BE" dirty="0" smtClean="0"/>
              <a:t> no </a:t>
            </a:r>
            <a:r>
              <a:rPr lang="fr-BE" dirty="0" err="1" smtClean="0"/>
              <a:t>hierarchical</a:t>
            </a:r>
            <a:r>
              <a:rPr lang="fr-BE" dirty="0" smtClean="0"/>
              <a:t> </a:t>
            </a:r>
            <a:r>
              <a:rPr lang="fr-BE" dirty="0" err="1" smtClean="0"/>
              <a:t>link</a:t>
            </a:r>
            <a:r>
              <a:rPr lang="fr-BE" dirty="0" smtClean="0"/>
              <a:t> – </a:t>
            </a:r>
            <a:r>
              <a:rPr lang="fr-BE" dirty="0" err="1" smtClean="0"/>
              <a:t>between</a:t>
            </a:r>
            <a:r>
              <a:rPr lang="fr-BE" dirty="0" smtClean="0"/>
              <a:t> ECJ and </a:t>
            </a:r>
            <a:r>
              <a:rPr lang="fr-BE" dirty="0" err="1" smtClean="0"/>
              <a:t>MSs</a:t>
            </a:r>
            <a:r>
              <a:rPr lang="fr-BE" dirty="0" smtClean="0"/>
              <a:t> </a:t>
            </a:r>
            <a:r>
              <a:rPr lang="fr-BE" dirty="0" err="1" smtClean="0"/>
              <a:t>judges</a:t>
            </a:r>
            <a:r>
              <a:rPr lang="fr-BE" dirty="0" smtClean="0"/>
              <a:t> </a:t>
            </a:r>
            <a:endParaRPr lang="fr-BE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3A36D-73CC-476E-A245-31C601F77CE1}" type="slidenum">
              <a:rPr lang="fr-BE" smtClean="0"/>
              <a:t>2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661953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BE" dirty="0" smtClean="0"/>
              <a:t>Content of Art. 267 TFEU: </a:t>
            </a:r>
            <a:r>
              <a:rPr lang="fr-BE" dirty="0" err="1" smtClean="0"/>
              <a:t>only</a:t>
            </a:r>
            <a:r>
              <a:rPr lang="fr-BE" dirty="0" smtClean="0"/>
              <a:t> </a:t>
            </a:r>
            <a:r>
              <a:rPr lang="fr-BE" dirty="0" err="1" smtClean="0"/>
              <a:t>MSs</a:t>
            </a:r>
            <a:r>
              <a:rPr lang="fr-BE" dirty="0"/>
              <a:t> </a:t>
            </a:r>
            <a:r>
              <a:rPr lang="fr-BE" dirty="0" smtClean="0"/>
              <a:t>«courts» are </a:t>
            </a:r>
            <a:r>
              <a:rPr lang="fr-BE" dirty="0" err="1" smtClean="0"/>
              <a:t>entitled</a:t>
            </a:r>
            <a:r>
              <a:rPr lang="fr-BE" dirty="0" smtClean="0"/>
              <a:t> or </a:t>
            </a:r>
            <a:r>
              <a:rPr lang="fr-BE" dirty="0" err="1" smtClean="0"/>
              <a:t>required</a:t>
            </a:r>
            <a:r>
              <a:rPr lang="fr-BE" dirty="0" smtClean="0"/>
              <a:t> to </a:t>
            </a:r>
            <a:r>
              <a:rPr lang="fr-BE" dirty="0" err="1" smtClean="0"/>
              <a:t>raise</a:t>
            </a:r>
            <a:r>
              <a:rPr lang="fr-BE" dirty="0" smtClean="0"/>
              <a:t> questions </a:t>
            </a:r>
            <a:r>
              <a:rPr lang="fr-BE" dirty="0" err="1" smtClean="0"/>
              <a:t>before</a:t>
            </a:r>
            <a:r>
              <a:rPr lang="fr-BE" dirty="0" smtClean="0"/>
              <a:t> ECJ. </a:t>
            </a:r>
            <a:endParaRPr lang="fr-BE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BE" dirty="0"/>
              <a:t>a</a:t>
            </a:r>
            <a:r>
              <a:rPr lang="fr-BE" dirty="0" smtClean="0"/>
              <a:t>) «Court» </a:t>
            </a:r>
            <a:r>
              <a:rPr lang="fr-BE" dirty="0" err="1" smtClean="0"/>
              <a:t>is</a:t>
            </a:r>
            <a:r>
              <a:rPr lang="fr-BE" dirty="0" smtClean="0"/>
              <a:t> a notion of EU </a:t>
            </a:r>
            <a:r>
              <a:rPr lang="fr-BE" dirty="0" err="1" smtClean="0"/>
              <a:t>law</a:t>
            </a:r>
            <a:r>
              <a:rPr lang="fr-BE" dirty="0" smtClean="0"/>
              <a:t> </a:t>
            </a:r>
            <a:r>
              <a:rPr lang="fr-BE" dirty="0" err="1" smtClean="0"/>
              <a:t>alone</a:t>
            </a:r>
            <a:r>
              <a:rPr lang="fr-BE" dirty="0" smtClean="0"/>
              <a:t> not </a:t>
            </a:r>
            <a:r>
              <a:rPr lang="fr-BE" dirty="0" err="1" smtClean="0"/>
              <a:t>depending</a:t>
            </a:r>
            <a:r>
              <a:rPr lang="fr-BE" dirty="0" smtClean="0"/>
              <a:t> on </a:t>
            </a:r>
            <a:r>
              <a:rPr lang="fr-BE" dirty="0" err="1" smtClean="0"/>
              <a:t>MSs</a:t>
            </a:r>
            <a:r>
              <a:rPr lang="fr-BE" dirty="0" smtClean="0"/>
              <a:t> </a:t>
            </a:r>
            <a:r>
              <a:rPr lang="fr-BE" dirty="0" err="1" smtClean="0"/>
              <a:t>law</a:t>
            </a:r>
            <a:r>
              <a:rPr lang="fr-BE" dirty="0" smtClean="0"/>
              <a:t> </a:t>
            </a:r>
          </a:p>
          <a:p>
            <a:r>
              <a:rPr lang="fr-BE" dirty="0"/>
              <a:t>b</a:t>
            </a:r>
            <a:r>
              <a:rPr lang="fr-BE" dirty="0" smtClean="0"/>
              <a:t>) «Courts» are </a:t>
            </a:r>
            <a:r>
              <a:rPr lang="fr-BE" dirty="0" err="1" smtClean="0"/>
              <a:t>mainly</a:t>
            </a:r>
            <a:r>
              <a:rPr lang="fr-BE" dirty="0" smtClean="0"/>
              <a:t> </a:t>
            </a:r>
            <a:r>
              <a:rPr lang="fr-BE" dirty="0" err="1" smtClean="0"/>
              <a:t>MSs</a:t>
            </a:r>
            <a:r>
              <a:rPr lang="fr-BE" dirty="0" smtClean="0"/>
              <a:t> </a:t>
            </a:r>
            <a:r>
              <a:rPr lang="fr-BE" dirty="0" err="1" smtClean="0"/>
              <a:t>ordinary</a:t>
            </a:r>
            <a:r>
              <a:rPr lang="fr-BE" dirty="0" smtClean="0"/>
              <a:t> </a:t>
            </a:r>
            <a:r>
              <a:rPr lang="fr-BE" dirty="0" err="1" smtClean="0"/>
              <a:t>judges</a:t>
            </a:r>
            <a:r>
              <a:rPr lang="fr-BE" dirty="0" smtClean="0"/>
              <a:t> </a:t>
            </a:r>
            <a:r>
              <a:rPr lang="fr-BE" dirty="0" smtClean="0"/>
              <a:t>(public </a:t>
            </a:r>
            <a:r>
              <a:rPr lang="fr-BE" dirty="0" err="1" smtClean="0"/>
              <a:t>prosec</a:t>
            </a:r>
            <a:r>
              <a:rPr lang="fr-BE" dirty="0" smtClean="0"/>
              <a:t>. are not courts)</a:t>
            </a:r>
            <a:endParaRPr lang="fr-BE" dirty="0" smtClean="0"/>
          </a:p>
          <a:p>
            <a:r>
              <a:rPr lang="fr-BE" dirty="0"/>
              <a:t>c</a:t>
            </a:r>
            <a:r>
              <a:rPr lang="fr-BE" dirty="0" smtClean="0"/>
              <a:t>) If in </a:t>
            </a:r>
            <a:r>
              <a:rPr lang="fr-BE" dirty="0" err="1" smtClean="0"/>
              <a:t>doubt</a:t>
            </a:r>
            <a:r>
              <a:rPr lang="fr-BE" dirty="0" smtClean="0"/>
              <a:t>, ECJ </a:t>
            </a:r>
            <a:r>
              <a:rPr lang="fr-BE" dirty="0" err="1" smtClean="0"/>
              <a:t>applies</a:t>
            </a:r>
            <a:r>
              <a:rPr lang="fr-BE" dirty="0" smtClean="0"/>
              <a:t> to a MS body the six </a:t>
            </a:r>
            <a:r>
              <a:rPr lang="fr-BE" dirty="0" err="1" smtClean="0"/>
              <a:t>following</a:t>
            </a:r>
            <a:r>
              <a:rPr lang="fr-BE" dirty="0" smtClean="0"/>
              <a:t> </a:t>
            </a:r>
            <a:r>
              <a:rPr lang="fr-BE" dirty="0" err="1"/>
              <a:t>criteria</a:t>
            </a:r>
            <a:r>
              <a:rPr lang="fr-BE" dirty="0" smtClean="0"/>
              <a:t>:</a:t>
            </a:r>
          </a:p>
          <a:p>
            <a:pPr marL="0" indent="0">
              <a:buNone/>
            </a:pPr>
            <a:r>
              <a:rPr lang="fr-BE" dirty="0" smtClean="0"/>
              <a:t>	1)</a:t>
            </a:r>
            <a:r>
              <a:rPr lang="fr-BE" dirty="0" err="1" smtClean="0"/>
              <a:t>independence</a:t>
            </a:r>
            <a:r>
              <a:rPr lang="fr-BE" dirty="0"/>
              <a:t>; </a:t>
            </a:r>
            <a:r>
              <a:rPr lang="fr-BE" dirty="0" smtClean="0"/>
              <a:t>2</a:t>
            </a:r>
            <a:r>
              <a:rPr lang="fr-BE" dirty="0"/>
              <a:t>) </a:t>
            </a:r>
            <a:r>
              <a:rPr lang="fr-BE" dirty="0" err="1" smtClean="0"/>
              <a:t>established</a:t>
            </a:r>
            <a:r>
              <a:rPr lang="fr-BE" dirty="0" smtClean="0"/>
              <a:t> </a:t>
            </a:r>
            <a:r>
              <a:rPr lang="fr-BE" dirty="0"/>
              <a:t>by </a:t>
            </a:r>
            <a:r>
              <a:rPr lang="fr-BE" dirty="0" err="1"/>
              <a:t>law</a:t>
            </a:r>
            <a:r>
              <a:rPr lang="fr-BE" dirty="0"/>
              <a:t>; </a:t>
            </a:r>
            <a:r>
              <a:rPr lang="fr-BE" dirty="0" smtClean="0"/>
              <a:t>3</a:t>
            </a:r>
            <a:r>
              <a:rPr lang="fr-BE" dirty="0"/>
              <a:t>) permanent </a:t>
            </a:r>
            <a:r>
              <a:rPr lang="fr-BE" dirty="0" smtClean="0"/>
              <a:t>nature; 	4)</a:t>
            </a:r>
            <a:r>
              <a:rPr lang="fr-BE" dirty="0" err="1" smtClean="0"/>
              <a:t>compulsory</a:t>
            </a:r>
            <a:r>
              <a:rPr lang="fr-BE" dirty="0" smtClean="0"/>
              <a:t> </a:t>
            </a:r>
            <a:r>
              <a:rPr lang="fr-BE" dirty="0" err="1" smtClean="0"/>
              <a:t>jurisdiction</a:t>
            </a:r>
            <a:r>
              <a:rPr lang="fr-BE" dirty="0" smtClean="0"/>
              <a:t>; 5</a:t>
            </a:r>
            <a:r>
              <a:rPr lang="fr-BE" dirty="0"/>
              <a:t>) </a:t>
            </a:r>
            <a:r>
              <a:rPr lang="fr-BE" dirty="0" err="1"/>
              <a:t>it</a:t>
            </a:r>
            <a:r>
              <a:rPr lang="fr-BE" dirty="0"/>
              <a:t> </a:t>
            </a:r>
            <a:r>
              <a:rPr lang="fr-BE" dirty="0" err="1"/>
              <a:t>applies</a:t>
            </a:r>
            <a:r>
              <a:rPr lang="fr-BE" dirty="0"/>
              <a:t> </a:t>
            </a:r>
            <a:r>
              <a:rPr lang="fr-BE" dirty="0" err="1"/>
              <a:t>rules</a:t>
            </a:r>
            <a:r>
              <a:rPr lang="fr-BE" dirty="0"/>
              <a:t> of </a:t>
            </a:r>
            <a:r>
              <a:rPr lang="fr-BE" dirty="0" err="1"/>
              <a:t>law</a:t>
            </a:r>
            <a:r>
              <a:rPr lang="fr-BE" dirty="0"/>
              <a:t>; 6) «inter </a:t>
            </a:r>
            <a:r>
              <a:rPr lang="fr-BE" dirty="0" smtClean="0"/>
              <a:t>partes</a:t>
            </a:r>
            <a:r>
              <a:rPr lang="fr-BE" dirty="0"/>
              <a:t>» </a:t>
            </a:r>
            <a:r>
              <a:rPr lang="fr-BE" dirty="0" smtClean="0"/>
              <a:t>	</a:t>
            </a:r>
            <a:r>
              <a:rPr lang="fr-BE" dirty="0" err="1" smtClean="0"/>
              <a:t>procedure</a:t>
            </a:r>
            <a:endParaRPr lang="fr-BE" dirty="0"/>
          </a:p>
          <a:p>
            <a:r>
              <a:rPr lang="fr-BE" dirty="0" smtClean="0"/>
              <a:t>d) Reference to ECJ </a:t>
            </a:r>
            <a:r>
              <a:rPr lang="fr-BE" dirty="0" err="1" smtClean="0"/>
              <a:t>is</a:t>
            </a:r>
            <a:r>
              <a:rPr lang="fr-BE" dirty="0" smtClean="0"/>
              <a:t> </a:t>
            </a:r>
            <a:r>
              <a:rPr lang="fr-BE" dirty="0" err="1" smtClean="0"/>
              <a:t>admitted</a:t>
            </a:r>
            <a:r>
              <a:rPr lang="fr-BE" dirty="0" smtClean="0"/>
              <a:t> in </a:t>
            </a:r>
            <a:r>
              <a:rPr lang="fr-BE" dirty="0" err="1" smtClean="0"/>
              <a:t>any</a:t>
            </a:r>
            <a:r>
              <a:rPr lang="fr-BE" dirty="0" smtClean="0"/>
              <a:t> </a:t>
            </a:r>
            <a:r>
              <a:rPr lang="fr-BE" dirty="0" err="1" smtClean="0"/>
              <a:t>kind</a:t>
            </a:r>
            <a:r>
              <a:rPr lang="fr-BE" dirty="0" smtClean="0"/>
              <a:t> and stage of </a:t>
            </a:r>
            <a:r>
              <a:rPr lang="fr-BE" dirty="0" err="1" smtClean="0"/>
              <a:t>legal</a:t>
            </a:r>
            <a:r>
              <a:rPr lang="fr-BE" dirty="0" smtClean="0"/>
              <a:t> </a:t>
            </a:r>
            <a:r>
              <a:rPr lang="fr-BE" dirty="0" err="1" smtClean="0"/>
              <a:t>proceedings</a:t>
            </a:r>
            <a:r>
              <a:rPr lang="fr-BE" dirty="0" smtClean="0"/>
              <a:t> </a:t>
            </a:r>
          </a:p>
          <a:p>
            <a:r>
              <a:rPr lang="fr-BE" dirty="0" smtClean="0"/>
              <a:t>A) </a:t>
            </a:r>
            <a:r>
              <a:rPr lang="fr-BE" dirty="0" err="1"/>
              <a:t>MSs</a:t>
            </a:r>
            <a:r>
              <a:rPr lang="fr-BE" dirty="0"/>
              <a:t> courts of first instance and </a:t>
            </a:r>
            <a:r>
              <a:rPr lang="fr-BE" dirty="0" err="1"/>
              <a:t>appeals</a:t>
            </a:r>
            <a:r>
              <a:rPr lang="fr-BE" dirty="0"/>
              <a:t> courts:  option to </a:t>
            </a:r>
            <a:r>
              <a:rPr lang="fr-BE" dirty="0" err="1"/>
              <a:t>refer</a:t>
            </a:r>
            <a:endParaRPr lang="fr-BE" dirty="0"/>
          </a:p>
          <a:p>
            <a:r>
              <a:rPr lang="fr-BE" dirty="0" smtClean="0"/>
              <a:t>B) </a:t>
            </a:r>
            <a:r>
              <a:rPr lang="fr-BE" dirty="0" err="1"/>
              <a:t>MSs</a:t>
            </a:r>
            <a:r>
              <a:rPr lang="fr-BE" dirty="0"/>
              <a:t> courts of last instance: obligation to </a:t>
            </a:r>
            <a:r>
              <a:rPr lang="fr-BE" dirty="0" err="1"/>
              <a:t>refer</a:t>
            </a:r>
            <a:r>
              <a:rPr lang="fr-BE" dirty="0"/>
              <a:t> </a:t>
            </a:r>
            <a:r>
              <a:rPr lang="fr-BE" dirty="0" smtClean="0"/>
              <a:t>a question to </a:t>
            </a:r>
            <a:r>
              <a:rPr lang="fr-BE" dirty="0"/>
              <a:t>ECJ</a:t>
            </a:r>
          </a:p>
          <a:p>
            <a:r>
              <a:rPr lang="fr-BE" dirty="0" smtClean="0"/>
              <a:t>B.1</a:t>
            </a:r>
            <a:r>
              <a:rPr lang="fr-BE" dirty="0"/>
              <a:t>) exception: </a:t>
            </a:r>
            <a:r>
              <a:rPr lang="fr-BE" dirty="0" err="1"/>
              <a:t>settled</a:t>
            </a:r>
            <a:r>
              <a:rPr lang="fr-BE" dirty="0"/>
              <a:t> case-</a:t>
            </a:r>
            <a:r>
              <a:rPr lang="fr-BE" dirty="0" err="1"/>
              <a:t>law</a:t>
            </a:r>
            <a:r>
              <a:rPr lang="fr-BE" dirty="0"/>
              <a:t> or </a:t>
            </a:r>
            <a:r>
              <a:rPr lang="fr-BE" dirty="0" smtClean="0"/>
              <a:t>«acte clair»</a:t>
            </a:r>
            <a:endParaRPr lang="fr-BE" dirty="0"/>
          </a:p>
          <a:p>
            <a:pPr marL="0" indent="0">
              <a:buNone/>
            </a:pPr>
            <a:endParaRPr lang="fr-BE" dirty="0"/>
          </a:p>
          <a:p>
            <a:pPr marL="0" indent="0">
              <a:buNone/>
            </a:pPr>
            <a:endParaRPr lang="fr-BE" dirty="0" smtClean="0"/>
          </a:p>
          <a:p>
            <a:endParaRPr lang="fr-BE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3A36D-73CC-476E-A245-31C601F77CE1}" type="slidenum">
              <a:rPr lang="fr-BE" smtClean="0"/>
              <a:t>3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31892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BE" dirty="0" smtClean="0"/>
              <a:t>Content of Article 267 TFEU: EU </a:t>
            </a:r>
            <a:r>
              <a:rPr lang="fr-BE" dirty="0" err="1" smtClean="0"/>
              <a:t>law</a:t>
            </a:r>
            <a:r>
              <a:rPr lang="fr-BE" dirty="0" smtClean="0"/>
              <a:t> </a:t>
            </a:r>
            <a:r>
              <a:rPr lang="fr-BE" dirty="0" err="1" smtClean="0"/>
              <a:t>acts</a:t>
            </a:r>
            <a:r>
              <a:rPr lang="fr-BE" dirty="0"/>
              <a:t> </a:t>
            </a:r>
            <a:r>
              <a:rPr lang="fr-BE" dirty="0" err="1" smtClean="0"/>
              <a:t>whose</a:t>
            </a:r>
            <a:r>
              <a:rPr lang="fr-BE" dirty="0" smtClean="0"/>
              <a:t> </a:t>
            </a:r>
            <a:r>
              <a:rPr lang="fr-BE" dirty="0" err="1" smtClean="0"/>
              <a:t>interpretation</a:t>
            </a:r>
            <a:r>
              <a:rPr lang="fr-BE" dirty="0" smtClean="0"/>
              <a:t> </a:t>
            </a:r>
            <a:r>
              <a:rPr lang="fr-BE" dirty="0" err="1" smtClean="0"/>
              <a:t>may</a:t>
            </a:r>
            <a:r>
              <a:rPr lang="fr-BE" dirty="0" smtClean="0"/>
              <a:t> </a:t>
            </a:r>
            <a:r>
              <a:rPr lang="fr-BE" dirty="0" err="1" smtClean="0"/>
              <a:t>be</a:t>
            </a:r>
            <a:r>
              <a:rPr lang="fr-BE" dirty="0" smtClean="0"/>
              <a:t> </a:t>
            </a:r>
            <a:r>
              <a:rPr lang="fr-BE" dirty="0" err="1" smtClean="0"/>
              <a:t>requested</a:t>
            </a:r>
            <a:r>
              <a:rPr lang="fr-BE" dirty="0" smtClean="0"/>
              <a:t> to ECJ</a:t>
            </a:r>
            <a:endParaRPr lang="fr-BE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/>
              <a:t>a</a:t>
            </a:r>
            <a:r>
              <a:rPr lang="fr-BE" dirty="0" smtClean="0"/>
              <a:t>) Provisions of EU </a:t>
            </a:r>
            <a:r>
              <a:rPr lang="fr-BE" dirty="0" err="1" smtClean="0"/>
              <a:t>Treaties</a:t>
            </a:r>
            <a:r>
              <a:rPr lang="fr-BE" dirty="0" smtClean="0"/>
              <a:t> (</a:t>
            </a:r>
            <a:r>
              <a:rPr lang="fr-BE" dirty="0" err="1" smtClean="0"/>
              <a:t>incl.CFR</a:t>
            </a:r>
            <a:r>
              <a:rPr lang="fr-BE" dirty="0" smtClean="0"/>
              <a:t>) and </a:t>
            </a:r>
            <a:r>
              <a:rPr lang="fr-BE" dirty="0" err="1" smtClean="0"/>
              <a:t>general</a:t>
            </a:r>
            <a:r>
              <a:rPr lang="fr-BE" dirty="0" smtClean="0"/>
              <a:t> </a:t>
            </a:r>
            <a:r>
              <a:rPr lang="fr-BE" dirty="0" err="1" smtClean="0"/>
              <a:t>principles</a:t>
            </a:r>
            <a:r>
              <a:rPr lang="fr-BE" dirty="0" smtClean="0"/>
              <a:t> of EU </a:t>
            </a:r>
            <a:r>
              <a:rPr lang="fr-BE" dirty="0" err="1" smtClean="0"/>
              <a:t>law</a:t>
            </a:r>
            <a:endParaRPr lang="fr-BE" dirty="0" smtClean="0"/>
          </a:p>
          <a:p>
            <a:r>
              <a:rPr lang="fr-BE" dirty="0" smtClean="0"/>
              <a:t>b) Provisions of all binding </a:t>
            </a:r>
            <a:r>
              <a:rPr lang="fr-BE" dirty="0" err="1" smtClean="0"/>
              <a:t>acts</a:t>
            </a:r>
            <a:r>
              <a:rPr lang="fr-BE" dirty="0" smtClean="0"/>
              <a:t> of EU Institutions: </a:t>
            </a:r>
            <a:r>
              <a:rPr lang="fr-BE" dirty="0" err="1" smtClean="0"/>
              <a:t>legislative</a:t>
            </a:r>
            <a:r>
              <a:rPr lang="fr-BE" dirty="0" smtClean="0"/>
              <a:t> </a:t>
            </a:r>
            <a:r>
              <a:rPr lang="fr-BE" dirty="0" err="1" smtClean="0"/>
              <a:t>acts</a:t>
            </a:r>
            <a:r>
              <a:rPr lang="fr-BE" dirty="0" smtClean="0"/>
              <a:t> (art. 289, </a:t>
            </a:r>
            <a:r>
              <a:rPr lang="fr-BE" dirty="0" err="1" smtClean="0"/>
              <a:t>such</a:t>
            </a:r>
            <a:r>
              <a:rPr lang="fr-BE" dirty="0" smtClean="0"/>
              <a:t> as </a:t>
            </a:r>
            <a:r>
              <a:rPr lang="fr-BE" dirty="0" err="1" smtClean="0"/>
              <a:t>regulations</a:t>
            </a:r>
            <a:r>
              <a:rPr lang="fr-BE" dirty="0" smtClean="0"/>
              <a:t> and directives), </a:t>
            </a:r>
            <a:r>
              <a:rPr lang="fr-BE" dirty="0" err="1" smtClean="0"/>
              <a:t>delegated</a:t>
            </a:r>
            <a:r>
              <a:rPr lang="fr-BE" dirty="0" smtClean="0"/>
              <a:t> </a:t>
            </a:r>
            <a:r>
              <a:rPr lang="fr-BE" dirty="0" err="1" smtClean="0"/>
              <a:t>acts</a:t>
            </a:r>
            <a:r>
              <a:rPr lang="fr-BE" dirty="0" smtClean="0"/>
              <a:t> (art. 290), </a:t>
            </a:r>
            <a:r>
              <a:rPr lang="fr-BE" dirty="0" err="1" smtClean="0"/>
              <a:t>implementing</a:t>
            </a:r>
            <a:r>
              <a:rPr lang="fr-BE" dirty="0" smtClean="0"/>
              <a:t> </a:t>
            </a:r>
            <a:r>
              <a:rPr lang="fr-BE" dirty="0" err="1" smtClean="0"/>
              <a:t>acts</a:t>
            </a:r>
            <a:r>
              <a:rPr lang="fr-BE" dirty="0" smtClean="0"/>
              <a:t> (art. 291), </a:t>
            </a:r>
            <a:r>
              <a:rPr lang="fr-BE" dirty="0" err="1" smtClean="0"/>
              <a:t>individual</a:t>
            </a:r>
            <a:r>
              <a:rPr lang="fr-BE" dirty="0" smtClean="0"/>
              <a:t> </a:t>
            </a:r>
            <a:r>
              <a:rPr lang="fr-BE" dirty="0" err="1" smtClean="0"/>
              <a:t>decisions</a:t>
            </a:r>
            <a:r>
              <a:rPr lang="fr-BE" dirty="0" smtClean="0"/>
              <a:t>.</a:t>
            </a:r>
          </a:p>
          <a:p>
            <a:r>
              <a:rPr lang="fr-BE" dirty="0" smtClean="0"/>
              <a:t>c) Non binding EU </a:t>
            </a:r>
            <a:r>
              <a:rPr lang="fr-BE" dirty="0" err="1" smtClean="0"/>
              <a:t>acts</a:t>
            </a:r>
            <a:r>
              <a:rPr lang="fr-BE" dirty="0" smtClean="0"/>
              <a:t> (</a:t>
            </a:r>
            <a:r>
              <a:rPr lang="fr-BE" dirty="0" err="1" smtClean="0"/>
              <a:t>e.g</a:t>
            </a:r>
            <a:r>
              <a:rPr lang="fr-BE" dirty="0" smtClean="0"/>
              <a:t>. </a:t>
            </a:r>
            <a:r>
              <a:rPr lang="fr-BE" dirty="0" err="1" smtClean="0"/>
              <a:t>recommendations</a:t>
            </a:r>
            <a:r>
              <a:rPr lang="fr-BE" dirty="0" smtClean="0"/>
              <a:t>) </a:t>
            </a:r>
          </a:p>
          <a:p>
            <a:r>
              <a:rPr lang="fr-BE" dirty="0" smtClean="0"/>
              <a:t>d) ECJ </a:t>
            </a:r>
            <a:r>
              <a:rPr lang="fr-BE" dirty="0" err="1" smtClean="0"/>
              <a:t>judgements</a:t>
            </a:r>
            <a:r>
              <a:rPr lang="fr-BE" dirty="0" smtClean="0"/>
              <a:t> and </a:t>
            </a:r>
            <a:r>
              <a:rPr lang="fr-BE" dirty="0" err="1" smtClean="0"/>
              <a:t>other</a:t>
            </a:r>
            <a:r>
              <a:rPr lang="fr-BE" dirty="0" smtClean="0"/>
              <a:t> </a:t>
            </a:r>
            <a:r>
              <a:rPr lang="fr-BE" dirty="0" err="1" smtClean="0"/>
              <a:t>acts</a:t>
            </a:r>
            <a:endParaRPr lang="fr-BE" dirty="0" smtClean="0"/>
          </a:p>
          <a:p>
            <a:r>
              <a:rPr lang="fr-BE" dirty="0" smtClean="0"/>
              <a:t>e) </a:t>
            </a:r>
            <a:r>
              <a:rPr lang="fr-BE" dirty="0" err="1" smtClean="0"/>
              <a:t>Interpretation</a:t>
            </a:r>
            <a:r>
              <a:rPr lang="fr-BE" dirty="0" smtClean="0"/>
              <a:t> of EU </a:t>
            </a:r>
            <a:r>
              <a:rPr lang="fr-BE" dirty="0" err="1" smtClean="0"/>
              <a:t>law</a:t>
            </a:r>
            <a:r>
              <a:rPr lang="fr-BE" dirty="0" smtClean="0"/>
              <a:t> on the basis of a </a:t>
            </a:r>
            <a:r>
              <a:rPr lang="fr-BE" dirty="0" err="1" smtClean="0"/>
              <a:t>reference</a:t>
            </a:r>
            <a:r>
              <a:rPr lang="fr-BE" dirty="0" smtClean="0"/>
              <a:t> </a:t>
            </a:r>
            <a:r>
              <a:rPr lang="fr-BE" dirty="0" err="1" smtClean="0"/>
              <a:t>from</a:t>
            </a:r>
            <a:r>
              <a:rPr lang="fr-BE" dirty="0" smtClean="0"/>
              <a:t> MS </a:t>
            </a:r>
            <a:r>
              <a:rPr lang="fr-BE" dirty="0" err="1" smtClean="0"/>
              <a:t>law</a:t>
            </a:r>
            <a:endParaRPr lang="fr-BE" dirty="0" smtClean="0"/>
          </a:p>
          <a:p>
            <a:r>
              <a:rPr lang="fr-BE" dirty="0" smtClean="0"/>
              <a:t>f) Not </a:t>
            </a:r>
            <a:r>
              <a:rPr lang="fr-BE" dirty="0" err="1" smtClean="0"/>
              <a:t>admitted</a:t>
            </a:r>
            <a:r>
              <a:rPr lang="fr-BE" dirty="0" smtClean="0"/>
              <a:t>: </a:t>
            </a:r>
            <a:r>
              <a:rPr lang="fr-BE" dirty="0" err="1" smtClean="0"/>
              <a:t>interpretation</a:t>
            </a:r>
            <a:r>
              <a:rPr lang="fr-BE" dirty="0" smtClean="0"/>
              <a:t> of </a:t>
            </a:r>
            <a:r>
              <a:rPr lang="fr-BE" dirty="0" err="1" smtClean="0"/>
              <a:t>rules</a:t>
            </a:r>
            <a:r>
              <a:rPr lang="fr-BE" dirty="0" smtClean="0"/>
              <a:t> of national </a:t>
            </a:r>
            <a:r>
              <a:rPr lang="fr-BE" dirty="0" err="1" smtClean="0"/>
              <a:t>law</a:t>
            </a:r>
            <a:r>
              <a:rPr lang="fr-BE" dirty="0" smtClean="0"/>
              <a:t> and/or </a:t>
            </a:r>
            <a:r>
              <a:rPr lang="fr-BE" dirty="0" err="1" smtClean="0"/>
              <a:t>declaration</a:t>
            </a:r>
            <a:r>
              <a:rPr lang="fr-BE" dirty="0" smtClean="0"/>
              <a:t> of </a:t>
            </a:r>
            <a:r>
              <a:rPr lang="fr-BE" dirty="0" err="1" smtClean="0"/>
              <a:t>their</a:t>
            </a:r>
            <a:r>
              <a:rPr lang="fr-BE" dirty="0" smtClean="0"/>
              <a:t> </a:t>
            </a:r>
            <a:r>
              <a:rPr lang="fr-BE" dirty="0" err="1" smtClean="0"/>
              <a:t>incompatibility</a:t>
            </a:r>
            <a:r>
              <a:rPr lang="fr-BE" dirty="0" smtClean="0"/>
              <a:t> </a:t>
            </a:r>
            <a:r>
              <a:rPr lang="fr-BE" dirty="0" err="1" smtClean="0"/>
              <a:t>with</a:t>
            </a:r>
            <a:r>
              <a:rPr lang="fr-BE" dirty="0" smtClean="0"/>
              <a:t> EU </a:t>
            </a:r>
            <a:r>
              <a:rPr lang="fr-BE" dirty="0" err="1" smtClean="0"/>
              <a:t>law</a:t>
            </a:r>
            <a:endParaRPr lang="fr-BE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3A36D-73CC-476E-A245-31C601F77CE1}" type="slidenum">
              <a:rPr lang="fr-BE" smtClean="0"/>
              <a:t>4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742374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BE" dirty="0"/>
              <a:t>Conditions and </a:t>
            </a:r>
            <a:r>
              <a:rPr lang="fr-BE" dirty="0" err="1" smtClean="0"/>
              <a:t>procedural</a:t>
            </a:r>
            <a:r>
              <a:rPr lang="fr-BE" dirty="0" smtClean="0"/>
              <a:t> </a:t>
            </a:r>
            <a:r>
              <a:rPr lang="fr-BE" dirty="0"/>
              <a:t>aspects of </a:t>
            </a:r>
            <a:r>
              <a:rPr lang="fr-BE" smtClean="0"/>
              <a:t>references </a:t>
            </a:r>
            <a:r>
              <a:rPr lang="fr-BE" dirty="0"/>
              <a:t>to ECJ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BE" dirty="0" smtClean="0"/>
              <a:t>a) The </a:t>
            </a:r>
            <a:r>
              <a:rPr lang="fr-BE" dirty="0" err="1" smtClean="0"/>
              <a:t>order</a:t>
            </a:r>
            <a:r>
              <a:rPr lang="fr-BE" dirty="0" smtClean="0"/>
              <a:t> for </a:t>
            </a:r>
            <a:r>
              <a:rPr lang="fr-BE" dirty="0" err="1" smtClean="0"/>
              <a:t>reference</a:t>
            </a:r>
            <a:r>
              <a:rPr lang="fr-BE" dirty="0" smtClean="0"/>
              <a:t> </a:t>
            </a:r>
            <a:r>
              <a:rPr lang="fr-BE" dirty="0" err="1" smtClean="0"/>
              <a:t>falls</a:t>
            </a:r>
            <a:r>
              <a:rPr lang="fr-BE" dirty="0" smtClean="0"/>
              <a:t> </a:t>
            </a:r>
            <a:r>
              <a:rPr lang="fr-BE" dirty="0" err="1" smtClean="0"/>
              <a:t>within</a:t>
            </a:r>
            <a:r>
              <a:rPr lang="fr-BE" dirty="0" smtClean="0"/>
              <a:t> the exclusive </a:t>
            </a:r>
            <a:r>
              <a:rPr lang="fr-BE" dirty="0" err="1" smtClean="0"/>
              <a:t>competence</a:t>
            </a:r>
            <a:r>
              <a:rPr lang="fr-BE" dirty="0" smtClean="0"/>
              <a:t> of the MS </a:t>
            </a:r>
            <a:r>
              <a:rPr lang="fr-BE" dirty="0" err="1" smtClean="0"/>
              <a:t>judge</a:t>
            </a:r>
            <a:r>
              <a:rPr lang="fr-BE" dirty="0" smtClean="0"/>
              <a:t>. Exception: </a:t>
            </a:r>
            <a:r>
              <a:rPr lang="fr-BE" dirty="0" err="1" smtClean="0"/>
              <a:t>proceedings</a:t>
            </a:r>
            <a:r>
              <a:rPr lang="fr-BE" dirty="0" smtClean="0"/>
              <a:t> </a:t>
            </a:r>
            <a:r>
              <a:rPr lang="fr-BE" dirty="0" err="1" smtClean="0"/>
              <a:t>before</a:t>
            </a:r>
            <a:r>
              <a:rPr lang="fr-BE" dirty="0" smtClean="0"/>
              <a:t> the </a:t>
            </a:r>
            <a:r>
              <a:rPr lang="fr-BE" dirty="0" err="1" smtClean="0"/>
              <a:t>referring</a:t>
            </a:r>
            <a:r>
              <a:rPr lang="fr-BE" dirty="0" smtClean="0"/>
              <a:t> c. are </a:t>
            </a:r>
            <a:r>
              <a:rPr lang="fr-BE" dirty="0" err="1" smtClean="0"/>
              <a:t>closed</a:t>
            </a:r>
            <a:r>
              <a:rPr lang="fr-BE" dirty="0" smtClean="0"/>
              <a:t>/</a:t>
            </a:r>
            <a:r>
              <a:rPr lang="fr-BE" dirty="0" err="1" smtClean="0"/>
              <a:t>dismissed</a:t>
            </a:r>
            <a:endParaRPr lang="fr-BE" dirty="0" smtClean="0"/>
          </a:p>
          <a:p>
            <a:r>
              <a:rPr lang="fr-BE" dirty="0" smtClean="0"/>
              <a:t>b) Conditions for </a:t>
            </a:r>
            <a:r>
              <a:rPr lang="fr-BE" dirty="0" err="1" smtClean="0"/>
              <a:t>reference</a:t>
            </a:r>
            <a:r>
              <a:rPr lang="fr-BE" dirty="0" smtClean="0"/>
              <a:t> to ECJ: </a:t>
            </a:r>
          </a:p>
          <a:p>
            <a:r>
              <a:rPr lang="fr-BE" dirty="0" smtClean="0"/>
              <a:t>b.1) provisions of EU </a:t>
            </a:r>
            <a:r>
              <a:rPr lang="fr-BE" dirty="0" err="1" smtClean="0"/>
              <a:t>law</a:t>
            </a:r>
            <a:r>
              <a:rPr lang="fr-BE" dirty="0" smtClean="0"/>
              <a:t> are applicable in the main </a:t>
            </a:r>
            <a:r>
              <a:rPr lang="fr-BE" dirty="0" err="1" smtClean="0"/>
              <a:t>proceedings</a:t>
            </a:r>
            <a:endParaRPr lang="fr-BE" dirty="0" smtClean="0"/>
          </a:p>
          <a:p>
            <a:r>
              <a:rPr lang="fr-BE" dirty="0" smtClean="0"/>
              <a:t>b.2) </a:t>
            </a:r>
            <a:r>
              <a:rPr lang="fr-BE" dirty="0" err="1" smtClean="0"/>
              <a:t>such</a:t>
            </a:r>
            <a:r>
              <a:rPr lang="fr-BE" dirty="0" smtClean="0"/>
              <a:t> provisions </a:t>
            </a:r>
            <a:r>
              <a:rPr lang="fr-BE" dirty="0" err="1" smtClean="0"/>
              <a:t>give</a:t>
            </a:r>
            <a:r>
              <a:rPr lang="fr-BE" dirty="0" smtClean="0"/>
              <a:t> </a:t>
            </a:r>
            <a:r>
              <a:rPr lang="fr-BE" dirty="0" err="1" smtClean="0"/>
              <a:t>rise</a:t>
            </a:r>
            <a:r>
              <a:rPr lang="fr-BE" dirty="0" smtClean="0"/>
              <a:t> to </a:t>
            </a:r>
            <a:r>
              <a:rPr lang="fr-BE" dirty="0" err="1" smtClean="0"/>
              <a:t>doubts</a:t>
            </a:r>
            <a:r>
              <a:rPr lang="fr-BE" dirty="0" smtClean="0"/>
              <a:t> of </a:t>
            </a:r>
            <a:r>
              <a:rPr lang="fr-BE" dirty="0" err="1" smtClean="0"/>
              <a:t>interpretation</a:t>
            </a:r>
            <a:endParaRPr lang="fr-BE" dirty="0" smtClean="0"/>
          </a:p>
          <a:p>
            <a:r>
              <a:rPr lang="fr-BE" dirty="0"/>
              <a:t>c</a:t>
            </a:r>
            <a:r>
              <a:rPr lang="fr-BE" dirty="0" smtClean="0"/>
              <a:t>) </a:t>
            </a:r>
            <a:r>
              <a:rPr lang="fr-BE" dirty="0" err="1"/>
              <a:t>M</a:t>
            </a:r>
            <a:r>
              <a:rPr lang="fr-BE" dirty="0" err="1" smtClean="0"/>
              <a:t>andatory</a:t>
            </a:r>
            <a:r>
              <a:rPr lang="fr-BE" dirty="0" smtClean="0"/>
              <a:t> minimum content of the </a:t>
            </a:r>
            <a:r>
              <a:rPr lang="fr-BE" dirty="0" err="1" smtClean="0"/>
              <a:t>order</a:t>
            </a:r>
            <a:r>
              <a:rPr lang="fr-BE" dirty="0" smtClean="0"/>
              <a:t> for </a:t>
            </a:r>
            <a:r>
              <a:rPr lang="fr-BE" dirty="0" err="1" smtClean="0"/>
              <a:t>reference</a:t>
            </a:r>
            <a:r>
              <a:rPr lang="fr-BE" dirty="0" smtClean="0"/>
              <a:t>:</a:t>
            </a:r>
          </a:p>
          <a:p>
            <a:r>
              <a:rPr lang="fr-BE" dirty="0"/>
              <a:t>c</a:t>
            </a:r>
            <a:r>
              <a:rPr lang="fr-BE" dirty="0" smtClean="0"/>
              <a:t>.1) description of </a:t>
            </a:r>
            <a:r>
              <a:rPr lang="fr-BE" dirty="0" err="1" smtClean="0"/>
              <a:t>facts</a:t>
            </a:r>
            <a:r>
              <a:rPr lang="fr-BE" dirty="0" smtClean="0"/>
              <a:t> of the main </a:t>
            </a:r>
            <a:r>
              <a:rPr lang="fr-BE" dirty="0" err="1" smtClean="0"/>
              <a:t>proceedings</a:t>
            </a:r>
            <a:endParaRPr lang="fr-BE" dirty="0" smtClean="0"/>
          </a:p>
          <a:p>
            <a:r>
              <a:rPr lang="fr-BE" dirty="0"/>
              <a:t>c</a:t>
            </a:r>
            <a:r>
              <a:rPr lang="fr-BE" dirty="0" smtClean="0"/>
              <a:t>.2) description of applicable national </a:t>
            </a:r>
            <a:r>
              <a:rPr lang="fr-BE" dirty="0" err="1" smtClean="0"/>
              <a:t>law</a:t>
            </a:r>
            <a:r>
              <a:rPr lang="fr-BE" dirty="0" smtClean="0"/>
              <a:t> and case-</a:t>
            </a:r>
            <a:r>
              <a:rPr lang="fr-BE" dirty="0" err="1" smtClean="0"/>
              <a:t>law</a:t>
            </a:r>
            <a:endParaRPr lang="fr-BE" dirty="0" smtClean="0"/>
          </a:p>
          <a:p>
            <a:r>
              <a:rPr lang="fr-BE" dirty="0" smtClean="0"/>
              <a:t>c.3) </a:t>
            </a:r>
            <a:r>
              <a:rPr lang="fr-BE" dirty="0" err="1" smtClean="0"/>
              <a:t>explanation</a:t>
            </a:r>
            <a:r>
              <a:rPr lang="fr-BE" dirty="0" smtClean="0"/>
              <a:t> as to the </a:t>
            </a:r>
            <a:r>
              <a:rPr lang="fr-BE" dirty="0" err="1" smtClean="0"/>
              <a:t>applicability</a:t>
            </a:r>
            <a:r>
              <a:rPr lang="fr-BE" dirty="0" smtClean="0"/>
              <a:t> of EU </a:t>
            </a:r>
            <a:r>
              <a:rPr lang="fr-BE" dirty="0" err="1" smtClean="0"/>
              <a:t>law</a:t>
            </a:r>
            <a:r>
              <a:rPr lang="fr-BE" dirty="0" smtClean="0"/>
              <a:t> </a:t>
            </a:r>
          </a:p>
          <a:p>
            <a:r>
              <a:rPr lang="fr-BE" dirty="0"/>
              <a:t>c</a:t>
            </a:r>
            <a:r>
              <a:rPr lang="fr-BE" dirty="0" smtClean="0"/>
              <a:t>.4) formulation of the questions (ECJ </a:t>
            </a:r>
            <a:r>
              <a:rPr lang="fr-BE" dirty="0" err="1" smtClean="0"/>
              <a:t>may</a:t>
            </a:r>
            <a:r>
              <a:rPr lang="fr-BE" dirty="0" smtClean="0"/>
              <a:t> </a:t>
            </a:r>
            <a:r>
              <a:rPr lang="fr-BE" dirty="0" err="1" smtClean="0"/>
              <a:t>rephrase</a:t>
            </a:r>
            <a:r>
              <a:rPr lang="fr-BE" dirty="0" smtClean="0"/>
              <a:t> </a:t>
            </a:r>
            <a:r>
              <a:rPr lang="fr-BE" dirty="0" err="1" smtClean="0"/>
              <a:t>such</a:t>
            </a:r>
            <a:r>
              <a:rPr lang="fr-BE" dirty="0" smtClean="0"/>
              <a:t> questions)</a:t>
            </a:r>
          </a:p>
          <a:p>
            <a:r>
              <a:rPr lang="fr-BE" dirty="0" smtClean="0"/>
              <a:t>d) </a:t>
            </a:r>
            <a:r>
              <a:rPr lang="fr-BE" dirty="0" err="1" smtClean="0"/>
              <a:t>Language</a:t>
            </a:r>
            <a:r>
              <a:rPr lang="fr-BE" dirty="0" smtClean="0"/>
              <a:t> of </a:t>
            </a:r>
            <a:r>
              <a:rPr lang="fr-BE" dirty="0" err="1" smtClean="0"/>
              <a:t>proceedings</a:t>
            </a:r>
            <a:r>
              <a:rPr lang="fr-BE" dirty="0" smtClean="0"/>
              <a:t>: the </a:t>
            </a:r>
            <a:r>
              <a:rPr lang="fr-BE" dirty="0" err="1" smtClean="0"/>
              <a:t>language</a:t>
            </a:r>
            <a:r>
              <a:rPr lang="fr-BE" dirty="0" smtClean="0"/>
              <a:t> of the </a:t>
            </a:r>
            <a:r>
              <a:rPr lang="fr-BE" dirty="0" err="1" smtClean="0"/>
              <a:t>referring</a:t>
            </a:r>
            <a:r>
              <a:rPr lang="fr-BE" dirty="0" smtClean="0"/>
              <a:t> </a:t>
            </a:r>
            <a:r>
              <a:rPr lang="fr-BE" dirty="0" err="1" smtClean="0"/>
              <a:t>judge</a:t>
            </a:r>
            <a:endParaRPr lang="fr-BE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3A36D-73CC-476E-A245-31C601F77CE1}" type="slidenum">
              <a:rPr lang="fr-BE" smtClean="0"/>
              <a:t>5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5577415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BE" dirty="0" smtClean="0"/>
              <a:t>The </a:t>
            </a:r>
            <a:r>
              <a:rPr lang="fr-BE" dirty="0" err="1" smtClean="0"/>
              <a:t>procedure</a:t>
            </a:r>
            <a:r>
              <a:rPr lang="fr-BE" dirty="0" smtClean="0"/>
              <a:t> </a:t>
            </a:r>
            <a:r>
              <a:rPr lang="fr-BE" dirty="0" err="1" smtClean="0"/>
              <a:t>before</a:t>
            </a:r>
            <a:r>
              <a:rPr lang="fr-BE" dirty="0" smtClean="0"/>
              <a:t> the </a:t>
            </a:r>
            <a:r>
              <a:rPr lang="fr-BE" dirty="0" err="1" smtClean="0"/>
              <a:t>European</a:t>
            </a:r>
            <a:r>
              <a:rPr lang="fr-BE" dirty="0" smtClean="0"/>
              <a:t> Court of Justice</a:t>
            </a:r>
            <a:endParaRPr lang="fr-BE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BE" dirty="0"/>
              <a:t>a</a:t>
            </a:r>
            <a:r>
              <a:rPr lang="fr-BE" dirty="0" smtClean="0"/>
              <a:t>) The </a:t>
            </a:r>
            <a:r>
              <a:rPr lang="fr-BE" dirty="0" err="1" smtClean="0"/>
              <a:t>order</a:t>
            </a:r>
            <a:r>
              <a:rPr lang="fr-BE" dirty="0" smtClean="0"/>
              <a:t> for </a:t>
            </a:r>
            <a:r>
              <a:rPr lang="fr-BE" dirty="0" err="1" smtClean="0"/>
              <a:t>reference</a:t>
            </a:r>
            <a:r>
              <a:rPr lang="fr-BE" dirty="0" smtClean="0"/>
              <a:t> </a:t>
            </a:r>
            <a:r>
              <a:rPr lang="fr-BE" dirty="0" err="1" smtClean="0"/>
              <a:t>is</a:t>
            </a:r>
            <a:r>
              <a:rPr lang="fr-BE" dirty="0" smtClean="0"/>
              <a:t> </a:t>
            </a:r>
            <a:r>
              <a:rPr lang="fr-BE" dirty="0" err="1" smtClean="0"/>
              <a:t>notified</a:t>
            </a:r>
            <a:r>
              <a:rPr lang="fr-BE" dirty="0" smtClean="0"/>
              <a:t> to the parties in the main </a:t>
            </a:r>
            <a:r>
              <a:rPr lang="fr-BE" dirty="0" err="1" smtClean="0"/>
              <a:t>proceedings</a:t>
            </a:r>
            <a:r>
              <a:rPr lang="fr-BE" dirty="0" smtClean="0"/>
              <a:t>, to EU Institutions and to all </a:t>
            </a:r>
            <a:r>
              <a:rPr lang="fr-BE" dirty="0" err="1" smtClean="0"/>
              <a:t>Member</a:t>
            </a:r>
            <a:r>
              <a:rPr lang="fr-BE" dirty="0" smtClean="0"/>
              <a:t> States.</a:t>
            </a:r>
          </a:p>
          <a:p>
            <a:r>
              <a:rPr lang="fr-BE" dirty="0" smtClean="0"/>
              <a:t>b) </a:t>
            </a:r>
            <a:r>
              <a:rPr lang="fr-BE" dirty="0" err="1" smtClean="0"/>
              <a:t>Written</a:t>
            </a:r>
            <a:r>
              <a:rPr lang="fr-BE" dirty="0" smtClean="0"/>
              <a:t> </a:t>
            </a:r>
            <a:r>
              <a:rPr lang="fr-BE" dirty="0" err="1" smtClean="0"/>
              <a:t>pleadings</a:t>
            </a:r>
            <a:r>
              <a:rPr lang="fr-BE" dirty="0"/>
              <a:t> </a:t>
            </a:r>
            <a:r>
              <a:rPr lang="fr-BE" dirty="0" err="1" smtClean="0"/>
              <a:t>may</a:t>
            </a:r>
            <a:r>
              <a:rPr lang="fr-BE" dirty="0" smtClean="0"/>
              <a:t> </a:t>
            </a:r>
            <a:r>
              <a:rPr lang="fr-BE" dirty="0" err="1" smtClean="0"/>
              <a:t>be</a:t>
            </a:r>
            <a:r>
              <a:rPr lang="fr-BE" dirty="0" smtClean="0"/>
              <a:t> </a:t>
            </a:r>
            <a:r>
              <a:rPr lang="fr-BE" dirty="0" err="1" smtClean="0"/>
              <a:t>lodged</a:t>
            </a:r>
            <a:r>
              <a:rPr lang="fr-BE" dirty="0" smtClean="0"/>
              <a:t> </a:t>
            </a:r>
            <a:r>
              <a:rPr lang="fr-BE" dirty="0" err="1" smtClean="0"/>
              <a:t>within</a:t>
            </a:r>
            <a:r>
              <a:rPr lang="fr-BE" dirty="0" smtClean="0"/>
              <a:t> a </a:t>
            </a:r>
            <a:r>
              <a:rPr lang="fr-BE" dirty="0" err="1" smtClean="0"/>
              <a:t>two</a:t>
            </a:r>
            <a:r>
              <a:rPr lang="fr-BE" dirty="0" smtClean="0"/>
              <a:t> </a:t>
            </a:r>
            <a:r>
              <a:rPr lang="fr-BE" dirty="0" err="1" smtClean="0"/>
              <a:t>months</a:t>
            </a:r>
            <a:r>
              <a:rPr lang="fr-BE" dirty="0" smtClean="0"/>
              <a:t> deadline</a:t>
            </a:r>
          </a:p>
          <a:p>
            <a:r>
              <a:rPr lang="fr-BE" dirty="0"/>
              <a:t>c</a:t>
            </a:r>
            <a:r>
              <a:rPr lang="fr-BE" dirty="0" smtClean="0"/>
              <a:t>) ECJ </a:t>
            </a:r>
            <a:r>
              <a:rPr lang="fr-BE" dirty="0" err="1" smtClean="0"/>
              <a:t>may</a:t>
            </a:r>
            <a:r>
              <a:rPr lang="fr-BE" dirty="0" smtClean="0"/>
              <a:t> put </a:t>
            </a:r>
            <a:r>
              <a:rPr lang="fr-BE" dirty="0" err="1" smtClean="0"/>
              <a:t>written</a:t>
            </a:r>
            <a:r>
              <a:rPr lang="fr-BE" dirty="0" smtClean="0"/>
              <a:t> questions to the parties to the </a:t>
            </a:r>
            <a:r>
              <a:rPr lang="fr-BE" dirty="0" err="1" smtClean="0"/>
              <a:t>proceedings</a:t>
            </a:r>
            <a:endParaRPr lang="fr-BE" dirty="0" smtClean="0"/>
          </a:p>
          <a:p>
            <a:r>
              <a:rPr lang="fr-BE" dirty="0"/>
              <a:t>d</a:t>
            </a:r>
            <a:r>
              <a:rPr lang="fr-BE" dirty="0" smtClean="0"/>
              <a:t>) </a:t>
            </a:r>
            <a:r>
              <a:rPr lang="fr-BE" dirty="0" err="1" smtClean="0"/>
              <a:t>Hearing</a:t>
            </a:r>
            <a:r>
              <a:rPr lang="fr-BE" dirty="0" smtClean="0"/>
              <a:t> </a:t>
            </a:r>
            <a:r>
              <a:rPr lang="fr-BE" dirty="0" err="1" smtClean="0"/>
              <a:t>before</a:t>
            </a:r>
            <a:r>
              <a:rPr lang="fr-BE" dirty="0" smtClean="0"/>
              <a:t> an ECJ </a:t>
            </a:r>
            <a:r>
              <a:rPr lang="fr-BE" dirty="0" err="1" smtClean="0"/>
              <a:t>Chamber</a:t>
            </a:r>
            <a:r>
              <a:rPr lang="fr-BE" dirty="0" smtClean="0"/>
              <a:t> or </a:t>
            </a:r>
            <a:r>
              <a:rPr lang="fr-BE" dirty="0" err="1" smtClean="0"/>
              <a:t>before</a:t>
            </a:r>
            <a:r>
              <a:rPr lang="fr-BE" dirty="0" smtClean="0"/>
              <a:t> the Grand </a:t>
            </a:r>
            <a:r>
              <a:rPr lang="fr-BE" dirty="0" err="1" smtClean="0"/>
              <a:t>Chamber</a:t>
            </a:r>
            <a:endParaRPr lang="fr-BE" dirty="0" smtClean="0"/>
          </a:p>
          <a:p>
            <a:r>
              <a:rPr lang="fr-BE" dirty="0"/>
              <a:t>e</a:t>
            </a:r>
            <a:r>
              <a:rPr lang="fr-BE" dirty="0" smtClean="0"/>
              <a:t>) Opinion of the </a:t>
            </a:r>
            <a:r>
              <a:rPr lang="fr-BE" dirty="0" err="1" smtClean="0"/>
              <a:t>Advocate</a:t>
            </a:r>
            <a:r>
              <a:rPr lang="fr-BE" dirty="0" smtClean="0"/>
              <a:t> </a:t>
            </a:r>
            <a:r>
              <a:rPr lang="fr-BE" dirty="0" err="1" smtClean="0"/>
              <a:t>general</a:t>
            </a:r>
            <a:r>
              <a:rPr lang="fr-BE" dirty="0" smtClean="0"/>
              <a:t> </a:t>
            </a:r>
          </a:p>
          <a:p>
            <a:r>
              <a:rPr lang="fr-BE" dirty="0" smtClean="0"/>
              <a:t>f) ECJ </a:t>
            </a:r>
            <a:r>
              <a:rPr lang="fr-BE" dirty="0" err="1" smtClean="0"/>
              <a:t>judgment</a:t>
            </a:r>
            <a:r>
              <a:rPr lang="fr-BE" dirty="0" smtClean="0"/>
              <a:t>/</a:t>
            </a:r>
            <a:r>
              <a:rPr lang="fr-BE" dirty="0" err="1" smtClean="0"/>
              <a:t>order</a:t>
            </a:r>
            <a:r>
              <a:rPr lang="fr-BE" dirty="0" smtClean="0"/>
              <a:t> </a:t>
            </a:r>
            <a:r>
              <a:rPr lang="fr-BE" dirty="0" err="1" smtClean="0"/>
              <a:t>decided</a:t>
            </a:r>
            <a:r>
              <a:rPr lang="fr-BE" dirty="0" smtClean="0"/>
              <a:t> by </a:t>
            </a:r>
            <a:r>
              <a:rPr lang="fr-BE" dirty="0" err="1" smtClean="0"/>
              <a:t>majority</a:t>
            </a:r>
            <a:r>
              <a:rPr lang="fr-BE" dirty="0"/>
              <a:t> </a:t>
            </a:r>
            <a:r>
              <a:rPr lang="fr-BE" dirty="0" smtClean="0"/>
              <a:t>vote </a:t>
            </a:r>
          </a:p>
          <a:p>
            <a:r>
              <a:rPr lang="fr-BE" dirty="0" smtClean="0"/>
              <a:t>g) </a:t>
            </a:r>
            <a:r>
              <a:rPr lang="fr-BE" dirty="0"/>
              <a:t>ECJ </a:t>
            </a:r>
            <a:r>
              <a:rPr lang="fr-BE" dirty="0" err="1"/>
              <a:t>may</a:t>
            </a:r>
            <a:r>
              <a:rPr lang="fr-BE" dirty="0"/>
              <a:t> issue </a:t>
            </a:r>
            <a:r>
              <a:rPr lang="fr-BE" dirty="0" err="1"/>
              <a:t>orders</a:t>
            </a:r>
            <a:r>
              <a:rPr lang="fr-BE" dirty="0"/>
              <a:t> in case of </a:t>
            </a:r>
            <a:r>
              <a:rPr lang="fr-BE" dirty="0" err="1"/>
              <a:t>inadmissibility</a:t>
            </a:r>
            <a:r>
              <a:rPr lang="fr-BE" dirty="0"/>
              <a:t> or question </a:t>
            </a:r>
            <a:r>
              <a:rPr lang="fr-BE" dirty="0" err="1" smtClean="0"/>
              <a:t>decided</a:t>
            </a:r>
            <a:endParaRPr lang="fr-BE" dirty="0" smtClean="0"/>
          </a:p>
          <a:p>
            <a:r>
              <a:rPr lang="fr-BE" dirty="0"/>
              <a:t>h) </a:t>
            </a:r>
            <a:r>
              <a:rPr lang="fr-BE" dirty="0" err="1"/>
              <a:t>Average</a:t>
            </a:r>
            <a:r>
              <a:rPr lang="fr-BE" dirty="0"/>
              <a:t> duration of </a:t>
            </a:r>
            <a:r>
              <a:rPr lang="fr-BE" dirty="0" err="1"/>
              <a:t>proceedings</a:t>
            </a:r>
            <a:r>
              <a:rPr lang="fr-BE" dirty="0"/>
              <a:t> for </a:t>
            </a:r>
            <a:r>
              <a:rPr lang="fr-BE" dirty="0" err="1"/>
              <a:t>preliminary</a:t>
            </a:r>
            <a:r>
              <a:rPr lang="fr-BE" dirty="0"/>
              <a:t> </a:t>
            </a:r>
            <a:r>
              <a:rPr lang="fr-BE" dirty="0" err="1" smtClean="0"/>
              <a:t>rulings</a:t>
            </a:r>
            <a:r>
              <a:rPr lang="fr-BE" dirty="0" smtClean="0"/>
              <a:t>: </a:t>
            </a:r>
            <a:r>
              <a:rPr lang="fr-BE" dirty="0"/>
              <a:t>15,8 </a:t>
            </a:r>
            <a:r>
              <a:rPr lang="fr-BE" dirty="0" smtClean="0"/>
              <a:t>mon.</a:t>
            </a:r>
            <a:endParaRPr lang="fr-BE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3A36D-73CC-476E-A245-31C601F77CE1}" type="slidenum">
              <a:rPr lang="fr-BE" smtClean="0"/>
              <a:t>6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4689178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BE" dirty="0" smtClean="0"/>
              <a:t>ECJ </a:t>
            </a:r>
            <a:r>
              <a:rPr lang="fr-BE" dirty="0" err="1" smtClean="0"/>
              <a:t>judgements</a:t>
            </a:r>
            <a:r>
              <a:rPr lang="fr-BE" dirty="0" smtClean="0"/>
              <a:t>: structure and </a:t>
            </a:r>
            <a:r>
              <a:rPr lang="fr-BE" dirty="0" err="1" smtClean="0"/>
              <a:t>effects</a:t>
            </a:r>
            <a:r>
              <a:rPr lang="fr-BE" dirty="0" smtClean="0"/>
              <a:t> </a:t>
            </a:r>
            <a:endParaRPr lang="fr-BE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BE" dirty="0"/>
              <a:t>a</a:t>
            </a:r>
            <a:r>
              <a:rPr lang="fr-BE" dirty="0" smtClean="0"/>
              <a:t>) Structure of ECJ </a:t>
            </a:r>
            <a:r>
              <a:rPr lang="fr-BE" dirty="0" err="1" smtClean="0"/>
              <a:t>judgments</a:t>
            </a:r>
            <a:r>
              <a:rPr lang="fr-BE" dirty="0" smtClean="0"/>
              <a:t>: 1) </a:t>
            </a:r>
            <a:r>
              <a:rPr lang="fr-BE" dirty="0" err="1" smtClean="0"/>
              <a:t>operative</a:t>
            </a:r>
            <a:r>
              <a:rPr lang="fr-BE" dirty="0" smtClean="0"/>
              <a:t> part: replies to the questions of the </a:t>
            </a:r>
            <a:r>
              <a:rPr lang="fr-BE" dirty="0" err="1" smtClean="0"/>
              <a:t>referring</a:t>
            </a:r>
            <a:r>
              <a:rPr lang="fr-BE" dirty="0" smtClean="0"/>
              <a:t> court on </a:t>
            </a:r>
            <a:r>
              <a:rPr lang="fr-BE" dirty="0" err="1" smtClean="0"/>
              <a:t>interpretation</a:t>
            </a:r>
            <a:r>
              <a:rPr lang="fr-BE" dirty="0" smtClean="0"/>
              <a:t> of </a:t>
            </a:r>
            <a:r>
              <a:rPr lang="fr-BE" dirty="0" err="1" smtClean="0"/>
              <a:t>law</a:t>
            </a:r>
            <a:r>
              <a:rPr lang="fr-BE" dirty="0" smtClean="0"/>
              <a:t>; 2</a:t>
            </a:r>
            <a:r>
              <a:rPr lang="fr-BE" dirty="0"/>
              <a:t>)</a:t>
            </a:r>
            <a:r>
              <a:rPr lang="fr-BE" dirty="0" smtClean="0"/>
              <a:t> grounds, </a:t>
            </a:r>
            <a:r>
              <a:rPr lang="fr-BE" dirty="0" err="1" smtClean="0"/>
              <a:t>including</a:t>
            </a:r>
            <a:r>
              <a:rPr lang="fr-BE" dirty="0" smtClean="0"/>
              <a:t> a description of parties’ arguments + </a:t>
            </a:r>
            <a:r>
              <a:rPr lang="fr-BE" dirty="0" err="1" smtClean="0"/>
              <a:t>references</a:t>
            </a:r>
            <a:r>
              <a:rPr lang="fr-BE" dirty="0" smtClean="0"/>
              <a:t> to </a:t>
            </a:r>
            <a:r>
              <a:rPr lang="fr-BE" dirty="0" err="1" smtClean="0"/>
              <a:t>A.G.’s</a:t>
            </a:r>
            <a:r>
              <a:rPr lang="fr-BE" dirty="0" smtClean="0"/>
              <a:t> opinion</a:t>
            </a:r>
          </a:p>
          <a:p>
            <a:r>
              <a:rPr lang="fr-BE" dirty="0" smtClean="0"/>
              <a:t>b) Notification of the </a:t>
            </a:r>
            <a:r>
              <a:rPr lang="fr-BE" dirty="0" err="1" smtClean="0"/>
              <a:t>judgment</a:t>
            </a:r>
            <a:r>
              <a:rPr lang="fr-BE" dirty="0" smtClean="0"/>
              <a:t> to the parties to the </a:t>
            </a:r>
            <a:r>
              <a:rPr lang="fr-BE" dirty="0" err="1" smtClean="0"/>
              <a:t>proceedings</a:t>
            </a:r>
            <a:r>
              <a:rPr lang="fr-BE" dirty="0" smtClean="0"/>
              <a:t> in </a:t>
            </a:r>
            <a:r>
              <a:rPr lang="fr-BE" dirty="0" err="1" smtClean="0"/>
              <a:t>view</a:t>
            </a:r>
            <a:r>
              <a:rPr lang="fr-BE" dirty="0" smtClean="0"/>
              <a:t> of the </a:t>
            </a:r>
            <a:r>
              <a:rPr lang="fr-BE" dirty="0" err="1" smtClean="0"/>
              <a:t>resumption</a:t>
            </a:r>
            <a:r>
              <a:rPr lang="fr-BE" dirty="0" smtClean="0"/>
              <a:t> of the case </a:t>
            </a:r>
            <a:r>
              <a:rPr lang="fr-BE" dirty="0" err="1" smtClean="0"/>
              <a:t>before</a:t>
            </a:r>
            <a:r>
              <a:rPr lang="fr-BE" dirty="0" smtClean="0"/>
              <a:t> the </a:t>
            </a:r>
            <a:r>
              <a:rPr lang="fr-BE" dirty="0" err="1" smtClean="0"/>
              <a:t>referring</a:t>
            </a:r>
            <a:r>
              <a:rPr lang="fr-BE" dirty="0" smtClean="0"/>
              <a:t> </a:t>
            </a:r>
            <a:r>
              <a:rPr lang="fr-BE" dirty="0" err="1" smtClean="0"/>
              <a:t>judge</a:t>
            </a:r>
            <a:endParaRPr lang="fr-BE" dirty="0" smtClean="0"/>
          </a:p>
          <a:p>
            <a:r>
              <a:rPr lang="fr-BE" dirty="0" smtClean="0"/>
              <a:t>c) Binding </a:t>
            </a:r>
            <a:r>
              <a:rPr lang="fr-BE" dirty="0" err="1" smtClean="0"/>
              <a:t>effect</a:t>
            </a:r>
            <a:r>
              <a:rPr lang="fr-BE" dirty="0" smtClean="0"/>
              <a:t> </a:t>
            </a:r>
            <a:r>
              <a:rPr lang="fr-BE" dirty="0" err="1" smtClean="0"/>
              <a:t>upon</a:t>
            </a:r>
            <a:r>
              <a:rPr lang="fr-BE" dirty="0" smtClean="0"/>
              <a:t> the </a:t>
            </a:r>
            <a:r>
              <a:rPr lang="fr-BE" dirty="0" err="1" smtClean="0"/>
              <a:t>referring</a:t>
            </a:r>
            <a:r>
              <a:rPr lang="fr-BE" dirty="0" smtClean="0"/>
              <a:t> court and courts in </a:t>
            </a:r>
            <a:r>
              <a:rPr lang="fr-BE" dirty="0" err="1" smtClean="0"/>
              <a:t>subsequent</a:t>
            </a:r>
            <a:r>
              <a:rPr lang="fr-BE" dirty="0" smtClean="0"/>
              <a:t> stages of the proc. The ECJ </a:t>
            </a:r>
            <a:r>
              <a:rPr lang="fr-BE" dirty="0" err="1" smtClean="0"/>
              <a:t>judgment</a:t>
            </a:r>
            <a:r>
              <a:rPr lang="fr-BE" dirty="0" smtClean="0"/>
              <a:t> sets a </a:t>
            </a:r>
            <a:r>
              <a:rPr lang="fr-BE" dirty="0" err="1" smtClean="0"/>
              <a:t>precedent</a:t>
            </a:r>
            <a:r>
              <a:rPr lang="fr-BE" dirty="0" smtClean="0"/>
              <a:t> for all </a:t>
            </a:r>
            <a:r>
              <a:rPr lang="fr-BE" dirty="0" err="1" smtClean="0"/>
              <a:t>MSs</a:t>
            </a:r>
            <a:r>
              <a:rPr lang="fr-BE" dirty="0" smtClean="0"/>
              <a:t> courts</a:t>
            </a:r>
          </a:p>
          <a:p>
            <a:r>
              <a:rPr lang="fr-BE" dirty="0" smtClean="0"/>
              <a:t>d) </a:t>
            </a:r>
            <a:r>
              <a:rPr lang="fr-BE" dirty="0" err="1" smtClean="0"/>
              <a:t>Effects</a:t>
            </a:r>
            <a:r>
              <a:rPr lang="fr-BE" dirty="0" smtClean="0"/>
              <a:t> in time: 1) </a:t>
            </a:r>
            <a:r>
              <a:rPr lang="fr-BE" dirty="0" err="1" smtClean="0"/>
              <a:t>retrospective</a:t>
            </a:r>
            <a:r>
              <a:rPr lang="fr-BE" dirty="0" smtClean="0"/>
              <a:t> </a:t>
            </a:r>
            <a:r>
              <a:rPr lang="fr-BE" dirty="0" err="1" smtClean="0"/>
              <a:t>effect</a:t>
            </a:r>
            <a:r>
              <a:rPr lang="fr-BE" dirty="0" smtClean="0"/>
              <a:t> as </a:t>
            </a:r>
            <a:r>
              <a:rPr lang="fr-BE" dirty="0"/>
              <a:t>a </a:t>
            </a:r>
            <a:r>
              <a:rPr lang="fr-BE" dirty="0" err="1"/>
              <a:t>rule</a:t>
            </a:r>
            <a:r>
              <a:rPr lang="fr-BE" dirty="0"/>
              <a:t>  </a:t>
            </a:r>
            <a:r>
              <a:rPr lang="fr-BE" dirty="0" smtClean="0"/>
              <a:t>2) </a:t>
            </a:r>
            <a:r>
              <a:rPr lang="fr-BE" dirty="0" err="1" smtClean="0"/>
              <a:t>exceptionally</a:t>
            </a:r>
            <a:r>
              <a:rPr lang="fr-BE" dirty="0"/>
              <a:t>:</a:t>
            </a:r>
            <a:r>
              <a:rPr lang="fr-BE" dirty="0" smtClean="0"/>
              <a:t> </a:t>
            </a:r>
            <a:r>
              <a:rPr lang="fr-BE" dirty="0" err="1" smtClean="0"/>
              <a:t>effects</a:t>
            </a:r>
            <a:r>
              <a:rPr lang="fr-BE" dirty="0" smtClean="0"/>
              <a:t> </a:t>
            </a:r>
            <a:r>
              <a:rPr lang="fr-BE" dirty="0" err="1" smtClean="0"/>
              <a:t>from</a:t>
            </a:r>
            <a:r>
              <a:rPr lang="fr-BE" dirty="0" smtClean="0"/>
              <a:t> the date of the </a:t>
            </a:r>
            <a:r>
              <a:rPr lang="fr-BE" dirty="0" err="1" smtClean="0"/>
              <a:t>judgment</a:t>
            </a:r>
            <a:r>
              <a:rPr lang="fr-BE" dirty="0" smtClean="0"/>
              <a:t> (</a:t>
            </a:r>
            <a:r>
              <a:rPr lang="fr-BE" dirty="0" err="1" smtClean="0"/>
              <a:t>legal</a:t>
            </a:r>
            <a:r>
              <a:rPr lang="fr-BE" dirty="0" smtClean="0"/>
              <a:t> relations </a:t>
            </a:r>
            <a:r>
              <a:rPr lang="fr-BE" dirty="0" err="1" smtClean="0"/>
              <a:t>established</a:t>
            </a:r>
            <a:r>
              <a:rPr lang="fr-BE" dirty="0" smtClean="0"/>
              <a:t> in good </a:t>
            </a:r>
            <a:r>
              <a:rPr lang="fr-BE" dirty="0" err="1" smtClean="0"/>
              <a:t>faith</a:t>
            </a:r>
            <a:r>
              <a:rPr lang="fr-BE" dirty="0" smtClean="0"/>
              <a:t>) 3) «</a:t>
            </a:r>
            <a:r>
              <a:rPr lang="fr-BE" dirty="0" err="1" smtClean="0"/>
              <a:t>without</a:t>
            </a:r>
            <a:r>
              <a:rPr lang="fr-BE" dirty="0" smtClean="0"/>
              <a:t> </a:t>
            </a:r>
            <a:r>
              <a:rPr lang="fr-BE" dirty="0" err="1" smtClean="0"/>
              <a:t>prejudice</a:t>
            </a:r>
            <a:r>
              <a:rPr lang="fr-BE" dirty="0" smtClean="0"/>
              <a:t>» of the </a:t>
            </a:r>
            <a:r>
              <a:rPr lang="fr-BE" dirty="0" err="1" smtClean="0"/>
              <a:t>rights</a:t>
            </a:r>
            <a:r>
              <a:rPr lang="fr-BE" dirty="0" smtClean="0"/>
              <a:t> of </a:t>
            </a:r>
            <a:r>
              <a:rPr lang="fr-BE" dirty="0" err="1" smtClean="0"/>
              <a:t>persons</a:t>
            </a:r>
            <a:r>
              <a:rPr lang="fr-BE" dirty="0" smtClean="0"/>
              <a:t> </a:t>
            </a:r>
            <a:r>
              <a:rPr lang="fr-BE" dirty="0" err="1" smtClean="0"/>
              <a:t>who</a:t>
            </a:r>
            <a:r>
              <a:rPr lang="fr-BE" dirty="0" smtClean="0"/>
              <a:t> </a:t>
            </a:r>
            <a:r>
              <a:rPr lang="fr-BE" dirty="0" err="1" smtClean="0"/>
              <a:t>had</a:t>
            </a:r>
            <a:r>
              <a:rPr lang="fr-BE" dirty="0" smtClean="0"/>
              <a:t> </a:t>
            </a:r>
            <a:r>
              <a:rPr lang="fr-BE" dirty="0" err="1" smtClean="0"/>
              <a:t>lodged</a:t>
            </a:r>
            <a:r>
              <a:rPr lang="fr-BE" dirty="0" smtClean="0"/>
              <a:t> an application </a:t>
            </a:r>
            <a:r>
              <a:rPr lang="fr-BE" dirty="0" err="1" smtClean="0"/>
              <a:t>before</a:t>
            </a:r>
            <a:r>
              <a:rPr lang="fr-BE" dirty="0" smtClean="0"/>
              <a:t> the date of the </a:t>
            </a:r>
            <a:r>
              <a:rPr lang="fr-BE" dirty="0" err="1" smtClean="0"/>
              <a:t>judgment</a:t>
            </a:r>
            <a:r>
              <a:rPr lang="fr-BE" dirty="0" smtClean="0"/>
              <a:t>.</a:t>
            </a:r>
            <a:endParaRPr lang="fr-BE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3A36D-73CC-476E-A245-31C601F77CE1}" type="slidenum">
              <a:rPr lang="fr-BE" smtClean="0"/>
              <a:t>7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6521778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BE" dirty="0" err="1" smtClean="0"/>
              <a:t>Infringement</a:t>
            </a:r>
            <a:r>
              <a:rPr lang="fr-BE" dirty="0" smtClean="0"/>
              <a:t> </a:t>
            </a:r>
            <a:r>
              <a:rPr lang="fr-BE" dirty="0" err="1" smtClean="0"/>
              <a:t>proceedings</a:t>
            </a:r>
            <a:r>
              <a:rPr lang="fr-BE" dirty="0" smtClean="0"/>
              <a:t> - Content of Article 258 TFEU</a:t>
            </a:r>
            <a:endParaRPr lang="fr-BE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BE" dirty="0" smtClean="0"/>
              <a:t>a) The Commission </a:t>
            </a:r>
            <a:r>
              <a:rPr lang="fr-BE" dirty="0" err="1" smtClean="0"/>
              <a:t>is</a:t>
            </a:r>
            <a:r>
              <a:rPr lang="fr-BE" dirty="0" smtClean="0"/>
              <a:t> the </a:t>
            </a:r>
            <a:r>
              <a:rPr lang="fr-BE" dirty="0" err="1" smtClean="0"/>
              <a:t>only</a:t>
            </a:r>
            <a:r>
              <a:rPr lang="fr-BE" dirty="0" smtClean="0"/>
              <a:t> EU Institution </a:t>
            </a:r>
            <a:r>
              <a:rPr lang="fr-BE" dirty="0" err="1" smtClean="0"/>
              <a:t>which</a:t>
            </a:r>
            <a:r>
              <a:rPr lang="fr-BE" dirty="0" smtClean="0"/>
              <a:t> </a:t>
            </a:r>
            <a:r>
              <a:rPr lang="fr-BE" dirty="0" err="1" smtClean="0"/>
              <a:t>is</a:t>
            </a:r>
            <a:r>
              <a:rPr lang="fr-BE" dirty="0" smtClean="0"/>
              <a:t> </a:t>
            </a:r>
            <a:r>
              <a:rPr lang="fr-BE" dirty="0" err="1" smtClean="0"/>
              <a:t>entitled</a:t>
            </a:r>
            <a:r>
              <a:rPr lang="fr-BE" dirty="0" smtClean="0"/>
              <a:t> to open </a:t>
            </a:r>
            <a:r>
              <a:rPr lang="fr-BE" dirty="0" err="1" smtClean="0"/>
              <a:t>infringement</a:t>
            </a:r>
            <a:r>
              <a:rPr lang="fr-BE" dirty="0" smtClean="0"/>
              <a:t> </a:t>
            </a:r>
            <a:r>
              <a:rPr lang="fr-BE" dirty="0" err="1" smtClean="0"/>
              <a:t>proceedings</a:t>
            </a:r>
            <a:r>
              <a:rPr lang="fr-BE" dirty="0" smtClean="0"/>
              <a:t> </a:t>
            </a:r>
            <a:r>
              <a:rPr lang="fr-BE" dirty="0" err="1" smtClean="0"/>
              <a:t>against</a:t>
            </a:r>
            <a:r>
              <a:rPr lang="fr-BE" dirty="0" smtClean="0"/>
              <a:t> a </a:t>
            </a:r>
            <a:r>
              <a:rPr lang="fr-BE" dirty="0" err="1" smtClean="0"/>
              <a:t>Member</a:t>
            </a:r>
            <a:r>
              <a:rPr lang="fr-BE" dirty="0" smtClean="0"/>
              <a:t> State</a:t>
            </a:r>
          </a:p>
          <a:p>
            <a:r>
              <a:rPr lang="fr-BE" dirty="0" smtClean="0"/>
              <a:t>b) Wide </a:t>
            </a:r>
            <a:r>
              <a:rPr lang="fr-BE" dirty="0" err="1" smtClean="0"/>
              <a:t>interpretation</a:t>
            </a:r>
            <a:r>
              <a:rPr lang="fr-BE" dirty="0" smtClean="0"/>
              <a:t> </a:t>
            </a:r>
            <a:r>
              <a:rPr lang="fr-BE" dirty="0" err="1" smtClean="0"/>
              <a:t>given</a:t>
            </a:r>
            <a:r>
              <a:rPr lang="fr-BE" dirty="0" smtClean="0"/>
              <a:t> by the ECJ to the notion of «State»: </a:t>
            </a:r>
            <a:r>
              <a:rPr lang="fr-BE" dirty="0" err="1" smtClean="0"/>
              <a:t>it</a:t>
            </a:r>
            <a:r>
              <a:rPr lang="fr-BE" dirty="0" smtClean="0"/>
              <a:t> </a:t>
            </a:r>
            <a:r>
              <a:rPr lang="fr-BE" dirty="0" err="1" smtClean="0"/>
              <a:t>includes</a:t>
            </a:r>
            <a:r>
              <a:rPr lang="fr-BE" dirty="0" smtClean="0"/>
              <a:t> </a:t>
            </a:r>
            <a:r>
              <a:rPr lang="fr-BE" dirty="0" err="1" smtClean="0"/>
              <a:t>regions</a:t>
            </a:r>
            <a:r>
              <a:rPr lang="fr-BE" dirty="0" smtClean="0"/>
              <a:t>, local </a:t>
            </a:r>
            <a:r>
              <a:rPr lang="fr-BE" dirty="0" err="1" smtClean="0"/>
              <a:t>authorities</a:t>
            </a:r>
            <a:r>
              <a:rPr lang="fr-BE" dirty="0" smtClean="0"/>
              <a:t>, public bodies, public </a:t>
            </a:r>
            <a:r>
              <a:rPr lang="fr-BE" dirty="0" err="1" smtClean="0"/>
              <a:t>companies</a:t>
            </a:r>
            <a:endParaRPr lang="fr-BE" dirty="0" smtClean="0"/>
          </a:p>
          <a:p>
            <a:r>
              <a:rPr lang="fr-BE" dirty="0" smtClean="0"/>
              <a:t>c) In </a:t>
            </a:r>
            <a:r>
              <a:rPr lang="fr-BE" dirty="0" err="1" smtClean="0"/>
              <a:t>deciding</a:t>
            </a:r>
            <a:r>
              <a:rPr lang="fr-BE" dirty="0" smtClean="0"/>
              <a:t> </a:t>
            </a:r>
            <a:r>
              <a:rPr lang="fr-BE" dirty="0" err="1" smtClean="0"/>
              <a:t>whether</a:t>
            </a:r>
            <a:r>
              <a:rPr lang="fr-BE" dirty="0" smtClean="0"/>
              <a:t> (or not) to open </a:t>
            </a:r>
            <a:r>
              <a:rPr lang="fr-BE" dirty="0" err="1" smtClean="0"/>
              <a:t>infringement</a:t>
            </a:r>
            <a:r>
              <a:rPr lang="fr-BE" dirty="0" smtClean="0"/>
              <a:t> </a:t>
            </a:r>
            <a:r>
              <a:rPr lang="fr-BE" dirty="0" err="1" smtClean="0"/>
              <a:t>proceedings</a:t>
            </a:r>
            <a:r>
              <a:rPr lang="fr-BE" dirty="0" smtClean="0"/>
              <a:t> the Commission has </a:t>
            </a:r>
            <a:r>
              <a:rPr lang="fr-BE" dirty="0" err="1" smtClean="0"/>
              <a:t>wide</a:t>
            </a:r>
            <a:r>
              <a:rPr lang="fr-BE" dirty="0" smtClean="0"/>
              <a:t> </a:t>
            </a:r>
            <a:r>
              <a:rPr lang="fr-BE" dirty="0" err="1" smtClean="0"/>
              <a:t>discretion</a:t>
            </a:r>
            <a:r>
              <a:rPr lang="fr-BE" dirty="0" smtClean="0"/>
              <a:t> (Star Fruit 247/87 case-</a:t>
            </a:r>
            <a:r>
              <a:rPr lang="fr-BE" dirty="0" err="1" smtClean="0"/>
              <a:t>law</a:t>
            </a:r>
            <a:r>
              <a:rPr lang="fr-BE" dirty="0" smtClean="0"/>
              <a:t>)</a:t>
            </a:r>
          </a:p>
          <a:p>
            <a:r>
              <a:rPr lang="fr-BE" dirty="0"/>
              <a:t>d</a:t>
            </a:r>
            <a:r>
              <a:rPr lang="fr-BE" dirty="0" smtClean="0"/>
              <a:t>) The Commission </a:t>
            </a:r>
            <a:r>
              <a:rPr lang="fr-BE" dirty="0" err="1" smtClean="0"/>
              <a:t>may</a:t>
            </a:r>
            <a:r>
              <a:rPr lang="fr-BE" dirty="0" smtClean="0"/>
              <a:t> </a:t>
            </a:r>
            <a:r>
              <a:rPr lang="fr-BE" dirty="0" err="1" smtClean="0"/>
              <a:t>launch</a:t>
            </a:r>
            <a:r>
              <a:rPr lang="fr-BE" dirty="0" smtClean="0"/>
              <a:t> </a:t>
            </a:r>
            <a:r>
              <a:rPr lang="fr-BE" dirty="0" err="1" smtClean="0"/>
              <a:t>infrigement</a:t>
            </a:r>
            <a:r>
              <a:rPr lang="fr-BE" dirty="0" smtClean="0"/>
              <a:t> </a:t>
            </a:r>
            <a:r>
              <a:rPr lang="fr-BE" dirty="0" err="1" smtClean="0"/>
              <a:t>proceedings</a:t>
            </a:r>
            <a:r>
              <a:rPr lang="fr-BE" dirty="0" smtClean="0"/>
              <a:t> 1) </a:t>
            </a:r>
            <a:r>
              <a:rPr lang="fr-BE" dirty="0" err="1" smtClean="0"/>
              <a:t>either</a:t>
            </a:r>
            <a:r>
              <a:rPr lang="fr-BE" dirty="0" smtClean="0"/>
              <a:t> on the basis of a complaint or 2) </a:t>
            </a:r>
            <a:r>
              <a:rPr lang="fr-BE" i="1" dirty="0" smtClean="0"/>
              <a:t>ex </a:t>
            </a:r>
            <a:r>
              <a:rPr lang="fr-BE" i="1" dirty="0" err="1" smtClean="0"/>
              <a:t>officio</a:t>
            </a:r>
            <a:r>
              <a:rPr lang="fr-BE" i="1" dirty="0" smtClean="0"/>
              <a:t> (</a:t>
            </a:r>
            <a:r>
              <a:rPr lang="fr-BE" dirty="0" err="1" smtClean="0"/>
              <a:t>e.g</a:t>
            </a:r>
            <a:r>
              <a:rPr lang="fr-BE" dirty="0" smtClean="0"/>
              <a:t>. ECJ </a:t>
            </a:r>
            <a:r>
              <a:rPr lang="fr-BE" dirty="0" err="1" smtClean="0"/>
              <a:t>preliminary</a:t>
            </a:r>
            <a:r>
              <a:rPr lang="fr-BE" dirty="0" smtClean="0"/>
              <a:t> </a:t>
            </a:r>
            <a:r>
              <a:rPr lang="fr-BE" dirty="0" err="1" smtClean="0"/>
              <a:t>rulings</a:t>
            </a:r>
            <a:r>
              <a:rPr lang="fr-BE" dirty="0" smtClean="0"/>
              <a:t>)</a:t>
            </a:r>
          </a:p>
          <a:p>
            <a:r>
              <a:rPr lang="fr-BE" dirty="0"/>
              <a:t>e</a:t>
            </a:r>
            <a:r>
              <a:rPr lang="fr-BE" dirty="0" smtClean="0"/>
              <a:t>) The </a:t>
            </a:r>
            <a:r>
              <a:rPr lang="fr-BE" dirty="0" err="1" smtClean="0"/>
              <a:t>burden</a:t>
            </a:r>
            <a:r>
              <a:rPr lang="fr-BE" dirty="0" smtClean="0"/>
              <a:t> of the proof lies </a:t>
            </a:r>
            <a:r>
              <a:rPr lang="fr-BE" dirty="0" err="1" smtClean="0"/>
              <a:t>entirely</a:t>
            </a:r>
            <a:r>
              <a:rPr lang="fr-BE" dirty="0" smtClean="0"/>
              <a:t> </a:t>
            </a:r>
            <a:r>
              <a:rPr lang="fr-BE" dirty="0" err="1" smtClean="0"/>
              <a:t>upon</a:t>
            </a:r>
            <a:r>
              <a:rPr lang="fr-BE" dirty="0" smtClean="0"/>
              <a:t> the Commission, but: obligation of «</a:t>
            </a:r>
            <a:r>
              <a:rPr lang="fr-BE" dirty="0" err="1" smtClean="0"/>
              <a:t>fair</a:t>
            </a:r>
            <a:r>
              <a:rPr lang="fr-BE" dirty="0" smtClean="0"/>
              <a:t> </a:t>
            </a:r>
            <a:r>
              <a:rPr lang="fr-BE" dirty="0" err="1" smtClean="0"/>
              <a:t>cooperation</a:t>
            </a:r>
            <a:r>
              <a:rPr lang="fr-BE" dirty="0" smtClean="0"/>
              <a:t>» </a:t>
            </a:r>
            <a:r>
              <a:rPr lang="fr-BE" dirty="0" err="1" smtClean="0"/>
              <a:t>imposed</a:t>
            </a:r>
            <a:r>
              <a:rPr lang="fr-BE" dirty="0" smtClean="0"/>
              <a:t> </a:t>
            </a:r>
            <a:r>
              <a:rPr lang="fr-BE" dirty="0" err="1" smtClean="0"/>
              <a:t>upon</a:t>
            </a:r>
            <a:r>
              <a:rPr lang="fr-BE" dirty="0" smtClean="0"/>
              <a:t> </a:t>
            </a:r>
            <a:r>
              <a:rPr lang="fr-BE" dirty="0" err="1" smtClean="0"/>
              <a:t>MSs</a:t>
            </a:r>
            <a:r>
              <a:rPr lang="fr-BE" dirty="0" smtClean="0"/>
              <a:t> by Art.4(3) TEU</a:t>
            </a:r>
          </a:p>
          <a:p>
            <a:endParaRPr lang="fr-BE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3A36D-73CC-476E-A245-31C601F77CE1}" type="slidenum">
              <a:rPr lang="fr-BE" smtClean="0"/>
              <a:t>8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190211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BE" dirty="0" err="1" smtClean="0"/>
              <a:t>Infringement</a:t>
            </a:r>
            <a:r>
              <a:rPr lang="fr-BE" dirty="0" smtClean="0"/>
              <a:t> </a:t>
            </a:r>
            <a:r>
              <a:rPr lang="fr-BE" dirty="0" err="1" smtClean="0"/>
              <a:t>proceedings</a:t>
            </a:r>
            <a:r>
              <a:rPr lang="fr-BE" dirty="0"/>
              <a:t> </a:t>
            </a:r>
            <a:r>
              <a:rPr lang="fr-BE" dirty="0" smtClean="0"/>
              <a:t>– The </a:t>
            </a:r>
            <a:r>
              <a:rPr lang="fr-BE" dirty="0" err="1" smtClean="0"/>
              <a:t>three</a:t>
            </a:r>
            <a:r>
              <a:rPr lang="fr-BE" dirty="0" smtClean="0"/>
              <a:t> stages of the </a:t>
            </a:r>
            <a:r>
              <a:rPr lang="fr-BE" dirty="0" err="1" smtClean="0"/>
              <a:t>procedure</a:t>
            </a:r>
            <a:r>
              <a:rPr lang="fr-BE" dirty="0" smtClean="0"/>
              <a:t> ex Art. 258 TFEU</a:t>
            </a:r>
            <a:endParaRPr lang="fr-BE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 smtClean="0"/>
              <a:t>a) </a:t>
            </a:r>
            <a:r>
              <a:rPr lang="fr-BE" dirty="0" err="1" smtClean="0"/>
              <a:t>Pre-contentious</a:t>
            </a:r>
            <a:r>
              <a:rPr lang="fr-BE" dirty="0" smtClean="0"/>
              <a:t> stage: </a:t>
            </a:r>
            <a:r>
              <a:rPr lang="fr-BE" dirty="0" err="1" smtClean="0"/>
              <a:t>request</a:t>
            </a:r>
            <a:r>
              <a:rPr lang="fr-BE" dirty="0" smtClean="0"/>
              <a:t> of information to the </a:t>
            </a:r>
            <a:r>
              <a:rPr lang="fr-BE" dirty="0" err="1" smtClean="0"/>
              <a:t>concerned</a:t>
            </a:r>
            <a:r>
              <a:rPr lang="fr-BE" dirty="0" smtClean="0"/>
              <a:t> MS </a:t>
            </a:r>
          </a:p>
          <a:p>
            <a:r>
              <a:rPr lang="fr-BE" dirty="0" smtClean="0"/>
              <a:t>b) The Commission (the </a:t>
            </a:r>
            <a:r>
              <a:rPr lang="fr-BE" dirty="0" err="1" smtClean="0"/>
              <a:t>College</a:t>
            </a:r>
            <a:r>
              <a:rPr lang="fr-BE" dirty="0" smtClean="0"/>
              <a:t>) </a:t>
            </a:r>
            <a:r>
              <a:rPr lang="fr-BE" dirty="0" err="1" smtClean="0"/>
              <a:t>sends</a:t>
            </a:r>
            <a:r>
              <a:rPr lang="fr-BE" dirty="0" smtClean="0"/>
              <a:t> a </a:t>
            </a:r>
            <a:r>
              <a:rPr lang="fr-BE" dirty="0" err="1" smtClean="0"/>
              <a:t>letter</a:t>
            </a:r>
            <a:r>
              <a:rPr lang="fr-BE" dirty="0" smtClean="0"/>
              <a:t> of </a:t>
            </a:r>
            <a:r>
              <a:rPr lang="fr-BE" dirty="0" err="1" smtClean="0"/>
              <a:t>formal</a:t>
            </a:r>
            <a:r>
              <a:rPr lang="fr-BE" dirty="0" smtClean="0"/>
              <a:t> notice (LFN) </a:t>
            </a:r>
            <a:r>
              <a:rPr lang="fr-BE" dirty="0" err="1" smtClean="0"/>
              <a:t>which</a:t>
            </a:r>
            <a:r>
              <a:rPr lang="fr-BE" dirty="0"/>
              <a:t> </a:t>
            </a:r>
            <a:r>
              <a:rPr lang="fr-BE" dirty="0" smtClean="0"/>
              <a:t>has to </a:t>
            </a:r>
            <a:r>
              <a:rPr lang="fr-BE" dirty="0" err="1" smtClean="0"/>
              <a:t>clearly</a:t>
            </a:r>
            <a:r>
              <a:rPr lang="fr-BE" dirty="0" smtClean="0"/>
              <a:t> </a:t>
            </a:r>
            <a:r>
              <a:rPr lang="fr-BE" dirty="0" err="1" smtClean="0"/>
              <a:t>identify</a:t>
            </a:r>
            <a:r>
              <a:rPr lang="fr-BE" dirty="0" smtClean="0"/>
              <a:t>: 1) the EU </a:t>
            </a:r>
            <a:r>
              <a:rPr lang="fr-BE" dirty="0" err="1" smtClean="0"/>
              <a:t>law</a:t>
            </a:r>
            <a:r>
              <a:rPr lang="fr-BE" dirty="0" smtClean="0"/>
              <a:t> </a:t>
            </a:r>
            <a:r>
              <a:rPr lang="fr-BE" dirty="0" err="1" smtClean="0"/>
              <a:t>rule</a:t>
            </a:r>
            <a:r>
              <a:rPr lang="fr-BE" dirty="0" smtClean="0"/>
              <a:t> </a:t>
            </a:r>
            <a:r>
              <a:rPr lang="fr-BE" dirty="0" err="1" smtClean="0"/>
              <a:t>allegedly</a:t>
            </a:r>
            <a:r>
              <a:rPr lang="fr-BE" dirty="0" smtClean="0"/>
              <a:t> </a:t>
            </a:r>
            <a:r>
              <a:rPr lang="fr-BE" dirty="0" err="1" smtClean="0"/>
              <a:t>infringed</a:t>
            </a:r>
            <a:r>
              <a:rPr lang="fr-BE" dirty="0" smtClean="0"/>
              <a:t> and 2) the MS </a:t>
            </a:r>
            <a:r>
              <a:rPr lang="fr-BE" dirty="0" err="1" smtClean="0"/>
              <a:t>rule</a:t>
            </a:r>
            <a:r>
              <a:rPr lang="fr-BE" dirty="0" smtClean="0"/>
              <a:t> or practice </a:t>
            </a:r>
            <a:r>
              <a:rPr lang="fr-BE" dirty="0" err="1" smtClean="0"/>
              <a:t>which</a:t>
            </a:r>
            <a:r>
              <a:rPr lang="fr-BE" dirty="0" smtClean="0"/>
              <a:t> </a:t>
            </a:r>
            <a:r>
              <a:rPr lang="fr-BE" dirty="0" err="1" smtClean="0"/>
              <a:t>constitutes</a:t>
            </a:r>
            <a:r>
              <a:rPr lang="fr-BE" dirty="0" smtClean="0"/>
              <a:t> the </a:t>
            </a:r>
            <a:r>
              <a:rPr lang="fr-BE" dirty="0" err="1" smtClean="0"/>
              <a:t>alleged</a:t>
            </a:r>
            <a:r>
              <a:rPr lang="fr-BE" dirty="0" smtClean="0"/>
              <a:t> </a:t>
            </a:r>
            <a:r>
              <a:rPr lang="fr-BE" dirty="0" err="1" smtClean="0"/>
              <a:t>breach</a:t>
            </a:r>
            <a:r>
              <a:rPr lang="fr-BE" dirty="0" smtClean="0"/>
              <a:t>. </a:t>
            </a:r>
          </a:p>
          <a:p>
            <a:r>
              <a:rPr lang="fr-BE" dirty="0" smtClean="0"/>
              <a:t>c) If the MS </a:t>
            </a:r>
            <a:r>
              <a:rPr lang="fr-BE" dirty="0" err="1" smtClean="0"/>
              <a:t>does</a:t>
            </a:r>
            <a:r>
              <a:rPr lang="fr-BE" dirty="0" smtClean="0"/>
              <a:t> not </a:t>
            </a:r>
            <a:r>
              <a:rPr lang="fr-BE" dirty="0" err="1" smtClean="0"/>
              <a:t>reply</a:t>
            </a:r>
            <a:r>
              <a:rPr lang="fr-BE" dirty="0" smtClean="0"/>
              <a:t> of if the MS </a:t>
            </a:r>
            <a:r>
              <a:rPr lang="fr-BE" dirty="0" err="1" smtClean="0"/>
              <a:t>reply</a:t>
            </a:r>
            <a:r>
              <a:rPr lang="fr-BE" dirty="0" smtClean="0"/>
              <a:t> </a:t>
            </a:r>
            <a:r>
              <a:rPr lang="fr-BE" dirty="0" err="1" smtClean="0"/>
              <a:t>is</a:t>
            </a:r>
            <a:r>
              <a:rPr lang="fr-BE" dirty="0" smtClean="0"/>
              <a:t> </a:t>
            </a:r>
            <a:r>
              <a:rPr lang="fr-BE" dirty="0" err="1" smtClean="0"/>
              <a:t>deemed</a:t>
            </a:r>
            <a:r>
              <a:rPr lang="fr-BE" dirty="0" smtClean="0"/>
              <a:t> to </a:t>
            </a:r>
            <a:r>
              <a:rPr lang="fr-BE" dirty="0" err="1" smtClean="0"/>
              <a:t>be</a:t>
            </a:r>
            <a:r>
              <a:rPr lang="fr-BE" dirty="0" smtClean="0"/>
              <a:t> not </a:t>
            </a:r>
            <a:r>
              <a:rPr lang="fr-BE" dirty="0" err="1" smtClean="0"/>
              <a:t>satisfactory</a:t>
            </a:r>
            <a:r>
              <a:rPr lang="fr-BE" dirty="0" smtClean="0"/>
              <a:t>, the Commission </a:t>
            </a:r>
            <a:r>
              <a:rPr lang="fr-BE" dirty="0" err="1" smtClean="0"/>
              <a:t>delivers</a:t>
            </a:r>
            <a:r>
              <a:rPr lang="fr-BE" dirty="0" smtClean="0"/>
              <a:t> a </a:t>
            </a:r>
            <a:r>
              <a:rPr lang="fr-BE" dirty="0" err="1" smtClean="0"/>
              <a:t>reasoned</a:t>
            </a:r>
            <a:r>
              <a:rPr lang="fr-BE" dirty="0" smtClean="0"/>
              <a:t> opinion (RO). The MS has </a:t>
            </a:r>
            <a:r>
              <a:rPr lang="fr-BE" dirty="0" err="1" smtClean="0"/>
              <a:t>two</a:t>
            </a:r>
            <a:r>
              <a:rPr lang="fr-BE" dirty="0" smtClean="0"/>
              <a:t> </a:t>
            </a:r>
            <a:r>
              <a:rPr lang="fr-BE" dirty="0" err="1" smtClean="0"/>
              <a:t>months</a:t>
            </a:r>
            <a:r>
              <a:rPr lang="fr-BE" dirty="0" smtClean="0"/>
              <a:t> (</a:t>
            </a:r>
            <a:r>
              <a:rPr lang="fr-BE" dirty="0" err="1" smtClean="0"/>
              <a:t>usually</a:t>
            </a:r>
            <a:r>
              <a:rPr lang="fr-BE" dirty="0" smtClean="0"/>
              <a:t>) to </a:t>
            </a:r>
            <a:r>
              <a:rPr lang="fr-BE" dirty="0" err="1" smtClean="0"/>
              <a:t>comply</a:t>
            </a:r>
            <a:r>
              <a:rPr lang="fr-BE" dirty="0" smtClean="0"/>
              <a:t> </a:t>
            </a:r>
            <a:r>
              <a:rPr lang="fr-BE" dirty="0" err="1" smtClean="0"/>
              <a:t>with</a:t>
            </a:r>
            <a:r>
              <a:rPr lang="fr-BE" dirty="0" smtClean="0"/>
              <a:t> the RO.</a:t>
            </a:r>
          </a:p>
          <a:p>
            <a:r>
              <a:rPr lang="fr-BE" dirty="0" smtClean="0"/>
              <a:t>d) If the MS </a:t>
            </a:r>
            <a:r>
              <a:rPr lang="fr-BE" dirty="0" err="1" smtClean="0"/>
              <a:t>fails</a:t>
            </a:r>
            <a:r>
              <a:rPr lang="fr-BE" dirty="0" smtClean="0"/>
              <a:t> to </a:t>
            </a:r>
            <a:r>
              <a:rPr lang="fr-BE" dirty="0" err="1" smtClean="0"/>
              <a:t>comply</a:t>
            </a:r>
            <a:r>
              <a:rPr lang="fr-BE" dirty="0" smtClean="0"/>
              <a:t> </a:t>
            </a:r>
            <a:r>
              <a:rPr lang="fr-BE" dirty="0" err="1" smtClean="0"/>
              <a:t>with</a:t>
            </a:r>
            <a:r>
              <a:rPr lang="fr-BE" dirty="0" smtClean="0"/>
              <a:t> the RO the Commission </a:t>
            </a:r>
            <a:r>
              <a:rPr lang="fr-BE" dirty="0" err="1" smtClean="0"/>
              <a:t>may</a:t>
            </a:r>
            <a:r>
              <a:rPr lang="fr-BE" dirty="0" smtClean="0"/>
              <a:t> lodge an application </a:t>
            </a:r>
            <a:r>
              <a:rPr lang="fr-BE" dirty="0" err="1" smtClean="0"/>
              <a:t>with</a:t>
            </a:r>
            <a:r>
              <a:rPr lang="fr-BE" dirty="0" smtClean="0"/>
              <a:t> the Court of justice </a:t>
            </a:r>
            <a:r>
              <a:rPr lang="fr-BE" dirty="0" err="1" smtClean="0"/>
              <a:t>drawn</a:t>
            </a:r>
            <a:r>
              <a:rPr lang="fr-BE" dirty="0" smtClean="0"/>
              <a:t> up in the </a:t>
            </a:r>
            <a:r>
              <a:rPr lang="fr-BE" dirty="0" err="1" smtClean="0"/>
              <a:t>language</a:t>
            </a:r>
            <a:r>
              <a:rPr lang="fr-BE" dirty="0" smtClean="0"/>
              <a:t> of the </a:t>
            </a:r>
            <a:r>
              <a:rPr lang="fr-BE" dirty="0" err="1" smtClean="0"/>
              <a:t>defendant</a:t>
            </a:r>
            <a:r>
              <a:rPr lang="fr-BE" dirty="0" smtClean="0"/>
              <a:t> MS</a:t>
            </a:r>
            <a:endParaRPr lang="fr-BE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3A36D-73CC-476E-A245-31C601F77CE1}" type="slidenum">
              <a:rPr lang="fr-BE" smtClean="0"/>
              <a:t>9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750037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428</TotalTime>
  <Words>1309</Words>
  <Application>Microsoft Office PowerPoint</Application>
  <PresentationFormat>Widescreen</PresentationFormat>
  <Paragraphs>96</Paragraphs>
  <Slides>12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Tema di Office</vt:lpstr>
      <vt:lpstr>EU Court of justice  Reference for preliminary rulings and infringement proceedings</vt:lpstr>
      <vt:lpstr>Structure of Article 267 TFEU</vt:lpstr>
      <vt:lpstr>Content of Art. 267 TFEU: only MSs «courts» are entitled or required to raise questions before ECJ. </vt:lpstr>
      <vt:lpstr>Content of Article 267 TFEU: EU law acts whose interpretation may be requested to ECJ</vt:lpstr>
      <vt:lpstr>Conditions and procedural aspects of references to ECJ </vt:lpstr>
      <vt:lpstr>The procedure before the European Court of Justice</vt:lpstr>
      <vt:lpstr>ECJ judgements: structure and effects </vt:lpstr>
      <vt:lpstr>Infringement proceedings - Content of Article 258 TFEU</vt:lpstr>
      <vt:lpstr>Infringement proceedings – The three stages of the procedure ex Art. 258 TFEU</vt:lpstr>
      <vt:lpstr>Infringement proceedings -The procedure before the Court of justice</vt:lpstr>
      <vt:lpstr>Infringement proceedings - Content and effects of ECJ judgements </vt:lpstr>
      <vt:lpstr>Thank you for your attention! Enrico.Traversa@unibo.it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Enrico Traversa</dc:creator>
  <cp:lastModifiedBy>Enrico Traversa</cp:lastModifiedBy>
  <cp:revision>77</cp:revision>
  <cp:lastPrinted>2021-06-03T21:01:12Z</cp:lastPrinted>
  <dcterms:created xsi:type="dcterms:W3CDTF">2021-05-31T09:21:32Z</dcterms:created>
  <dcterms:modified xsi:type="dcterms:W3CDTF">2022-06-11T21:14:52Z</dcterms:modified>
</cp:coreProperties>
</file>