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85" r:id="rId3"/>
    <p:sldId id="286" r:id="rId4"/>
    <p:sldId id="290" r:id="rId5"/>
    <p:sldId id="291" r:id="rId6"/>
    <p:sldId id="292" r:id="rId7"/>
    <p:sldId id="293" r:id="rId8"/>
    <p:sldId id="287" r:id="rId9"/>
    <p:sldId id="288" r:id="rId10"/>
    <p:sldId id="289" r:id="rId11"/>
    <p:sldId id="275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ELINSKA Agnieszka (GROW)" initials="ZA(" lastIdx="2" clrIdx="0">
    <p:extLst>
      <p:ext uri="{19B8F6BF-5375-455C-9EA6-DF929625EA0E}">
        <p15:presenceInfo xmlns:p15="http://schemas.microsoft.com/office/powerpoint/2012/main" userId="S-1-5-21-1606980848-2025429265-839522115-2247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" y="13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Update/add/delete parts of the</a:t>
            </a:r>
            <a:r>
              <a:rPr lang="en-IE" baseline="0" dirty="0" smtClean="0"/>
              <a:t> copy right notice where appropriate.</a:t>
            </a:r>
          </a:p>
          <a:p>
            <a:r>
              <a:rPr lang="en-IE" baseline="0" dirty="0" smtClean="0"/>
              <a:t>More information: </a:t>
            </a:r>
            <a:r>
              <a:rPr lang="en-GB" dirty="0" smtClean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26988" y="2415359"/>
            <a:ext cx="10065224" cy="2149523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Protection of the environment and the  </a:t>
            </a:r>
            <a:b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 market: analysis of concrete cases</a:t>
            </a:r>
            <a:endParaRPr lang="en-GB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26988" y="4434348"/>
            <a:ext cx="9809586" cy="1092848"/>
          </a:xfrm>
        </p:spPr>
        <p:txBody>
          <a:bodyPr/>
          <a:lstStyle/>
          <a:p>
            <a:r>
              <a:rPr lang="en-GB" sz="2400" dirty="0" smtClean="0"/>
              <a:t>Università </a:t>
            </a:r>
            <a:r>
              <a:rPr lang="en-GB" sz="2400" dirty="0" err="1"/>
              <a:t>degli</a:t>
            </a:r>
            <a:r>
              <a:rPr lang="en-GB" sz="2400" dirty="0"/>
              <a:t> </a:t>
            </a:r>
            <a:r>
              <a:rPr lang="en-GB" sz="2400" dirty="0" err="1"/>
              <a:t>Studi</a:t>
            </a:r>
            <a:r>
              <a:rPr lang="en-GB" sz="2400" dirty="0"/>
              <a:t> di Napoli "Federico </a:t>
            </a:r>
            <a:r>
              <a:rPr lang="en-GB" sz="2400" dirty="0" smtClean="0"/>
              <a:t>II“ – </a:t>
            </a:r>
            <a:br>
              <a:rPr lang="en-GB" sz="2400" dirty="0" smtClean="0"/>
            </a:br>
            <a:r>
              <a:rPr lang="en-GB" sz="2400" dirty="0" smtClean="0"/>
              <a:t>Summer </a:t>
            </a:r>
            <a:r>
              <a:rPr lang="en-GB" sz="2400" dirty="0"/>
              <a:t>School in European Environmental </a:t>
            </a:r>
            <a:r>
              <a:rPr lang="en-GB" sz="2400" dirty="0" smtClean="0"/>
              <a:t>Taxation</a:t>
            </a:r>
            <a:endParaRPr lang="en-GB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8030" y="5784850"/>
            <a:ext cx="5040313" cy="528998"/>
          </a:xfrm>
        </p:spPr>
        <p:txBody>
          <a:bodyPr/>
          <a:lstStyle/>
          <a:p>
            <a:r>
              <a:rPr lang="fr-BE" dirty="0"/>
              <a:t>Salvatore D’Acunto </a:t>
            </a:r>
            <a:r>
              <a:rPr lang="fr-BE" dirty="0" smtClean="0"/>
              <a:t>– 23/6/2022 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-4021"/>
            <a:ext cx="12179618" cy="1501265"/>
            <a:chOff x="0" y="-4021"/>
            <a:chExt cx="12179618" cy="150126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-4021"/>
              <a:ext cx="6136616" cy="148582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656104" y="11420"/>
              <a:ext cx="6136616" cy="14858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6043002" y="11421"/>
              <a:ext cx="6136616" cy="1485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70722" y="1579818"/>
            <a:ext cx="7789820" cy="4417859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en-IE" sz="2800" dirty="0" smtClean="0"/>
              <a:t>Cosmetic products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IE" sz="2400" dirty="0" smtClean="0">
                <a:solidFill>
                  <a:srgbClr val="FF0000"/>
                </a:solidFill>
              </a:rPr>
              <a:t>Ecolabel</a:t>
            </a:r>
            <a:r>
              <a:rPr lang="en-IE" sz="2400" dirty="0" smtClean="0"/>
              <a:t> (voluntary) / new sustainability culture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IE" sz="2400" dirty="0" smtClean="0">
                <a:solidFill>
                  <a:srgbClr val="FF0000"/>
                </a:solidFill>
              </a:rPr>
              <a:t>Animal testing ban </a:t>
            </a:r>
            <a:r>
              <a:rPr lang="en-IE" sz="2400" dirty="0" smtClean="0"/>
              <a:t>(exception under REACH also for environmental reasons): alliance between animalist NGOs and industry !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IE" sz="2800" dirty="0" smtClean="0">
                <a:solidFill>
                  <a:srgbClr val="FF0000"/>
                </a:solidFill>
              </a:rPr>
              <a:t>Beach </a:t>
            </a:r>
            <a:r>
              <a:rPr lang="en-IE" sz="2800" dirty="0">
                <a:solidFill>
                  <a:srgbClr val="FF0000"/>
                </a:solidFill>
              </a:rPr>
              <a:t>concessions </a:t>
            </a:r>
            <a:r>
              <a:rPr lang="en-IE" sz="2800" dirty="0" smtClean="0"/>
              <a:t>(ongoing Italian case)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E" sz="2400" dirty="0" smtClean="0"/>
              <a:t>Equal treatment and competitive procedures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E" sz="2400" dirty="0" smtClean="0"/>
              <a:t>Quality of the offer and of the service to limit the impact on landscape, environment and ecosystem</a:t>
            </a:r>
            <a:endParaRPr lang="en-I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Examples of synergetic </a:t>
            </a:r>
            <a:r>
              <a:rPr lang="en-GB" sz="4000" dirty="0" smtClean="0"/>
              <a:t>convergence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160" y="2560435"/>
            <a:ext cx="1917246" cy="190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70722" y="1825624"/>
            <a:ext cx="10773176" cy="4305661"/>
          </a:xfrm>
        </p:spPr>
        <p:txBody>
          <a:bodyPr/>
          <a:lstStyle/>
          <a:p>
            <a:pPr marL="0" indent="0">
              <a:buNone/>
            </a:pPr>
            <a:r>
              <a:rPr lang="en-IE" b="1" u="sng" dirty="0" smtClean="0"/>
              <a:t>Need for “ever closer” synergy between the two policies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en-IE" dirty="0"/>
              <a:t>At EU level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lphaLcParenR"/>
            </a:pPr>
            <a:r>
              <a:rPr lang="en-IE" dirty="0"/>
              <a:t>Harmonisation: </a:t>
            </a:r>
          </a:p>
          <a:p>
            <a:pPr lvl="2">
              <a:spcAft>
                <a:spcPts val="0"/>
              </a:spcAft>
            </a:pPr>
            <a:r>
              <a:rPr lang="en-IE" dirty="0"/>
              <a:t>need to use Internal Market legal basis in order to </a:t>
            </a:r>
            <a:br>
              <a:rPr lang="en-IE" dirty="0"/>
            </a:br>
            <a:r>
              <a:rPr lang="en-IE" dirty="0"/>
              <a:t>achieve dual solution</a:t>
            </a:r>
          </a:p>
          <a:p>
            <a:pPr lvl="2">
              <a:spcAft>
                <a:spcPts val="600"/>
              </a:spcAft>
            </a:pPr>
            <a:r>
              <a:rPr lang="en-IE" dirty="0"/>
              <a:t>choice of the legal instrument: regulation vs directive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lphaLcParenR"/>
            </a:pPr>
            <a:r>
              <a:rPr lang="en-IE" dirty="0"/>
              <a:t>Preliminary rulings (art. 267 TFEU)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lphaLcParenR"/>
            </a:pPr>
            <a:r>
              <a:rPr lang="en-IE" dirty="0"/>
              <a:t>Enforcement actions (art. 258 TFEU)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en-IE" dirty="0" smtClean="0"/>
              <a:t>At </a:t>
            </a:r>
            <a:r>
              <a:rPr lang="en-IE" dirty="0" smtClean="0"/>
              <a:t>national level: need for virtuous mutual contamination (preparation at national level and notification under Transparency Directive EU/2015/1535</a:t>
            </a:r>
            <a:r>
              <a:rPr lang="en-IE" dirty="0" smtClean="0"/>
              <a:t>)</a:t>
            </a: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 smtClean="0"/>
              <a:t>Conclusions and way forward</a:t>
            </a:r>
            <a:endParaRPr lang="en-IE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923" y="2914471"/>
            <a:ext cx="3581399" cy="19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Thank you – Grazie assai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4" y="4646435"/>
            <a:ext cx="10473735" cy="1853519"/>
          </a:xfrm>
        </p:spPr>
        <p:txBody>
          <a:bodyPr wrap="square" anchor="b" anchorCtr="0"/>
          <a:lstStyle/>
          <a:p>
            <a:pPr algn="r"/>
            <a:endParaRPr lang="en-US" sz="1050" dirty="0" smtClean="0"/>
          </a:p>
          <a:p>
            <a:pPr algn="r"/>
            <a:r>
              <a:rPr lang="en-US" sz="1050" dirty="0" smtClean="0"/>
              <a:t>Photo credits: </a:t>
            </a:r>
            <a:r>
              <a:rPr lang="en-US" sz="1050" dirty="0" smtClean="0">
                <a:solidFill>
                  <a:schemeClr val="accent6"/>
                </a:solidFill>
              </a:rPr>
              <a:t> unsplash.com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08938" y="1520825"/>
            <a:ext cx="11039168" cy="3881904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en-IE" sz="2800" dirty="0" smtClean="0"/>
              <a:t>Dynamic interaction between Environmental </a:t>
            </a:r>
            <a:r>
              <a:rPr lang="en-IE" sz="2800" dirty="0" smtClean="0"/>
              <a:t>policy and Internal </a:t>
            </a:r>
            <a:r>
              <a:rPr lang="en-IE" sz="2800" dirty="0" smtClean="0"/>
              <a:t>Market</a:t>
            </a:r>
            <a:endParaRPr lang="en-IE" sz="2800" dirty="0" smtClean="0"/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en-IE" sz="2800" dirty="0" smtClean="0"/>
              <a:t>Examples of interaction in harmonisation </a:t>
            </a:r>
            <a:endParaRPr lang="en-IE" sz="2800" dirty="0" smtClean="0"/>
          </a:p>
          <a:p>
            <a:pPr marL="457200" indent="-457200"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en-IE" sz="2800" dirty="0" smtClean="0"/>
              <a:t>Examples </a:t>
            </a:r>
            <a:r>
              <a:rPr lang="en-IE" sz="2800" dirty="0" smtClean="0"/>
              <a:t>of frictions </a:t>
            </a:r>
            <a:r>
              <a:rPr lang="en-IE" sz="2800" dirty="0" smtClean="0"/>
              <a:t>based on</a:t>
            </a:r>
          </a:p>
          <a:p>
            <a:pPr lvl="1">
              <a:spcAft>
                <a:spcPts val="0"/>
              </a:spcAft>
              <a:buClr>
                <a:schemeClr val="tx1"/>
              </a:buClr>
            </a:pPr>
            <a:r>
              <a:rPr lang="en-IE" sz="2400" dirty="0" smtClean="0"/>
              <a:t>ECJ case-law </a:t>
            </a:r>
          </a:p>
          <a:p>
            <a:pPr lvl="1">
              <a:spcAft>
                <a:spcPts val="0"/>
              </a:spcAft>
              <a:buClr>
                <a:schemeClr val="tx1"/>
              </a:buClr>
            </a:pPr>
            <a:r>
              <a:rPr lang="en-IE" sz="2400" dirty="0" smtClean="0"/>
              <a:t>National requirements</a:t>
            </a:r>
          </a:p>
          <a:p>
            <a:pPr lvl="1">
              <a:buClr>
                <a:schemeClr val="tx1"/>
              </a:buClr>
            </a:pPr>
            <a:r>
              <a:rPr lang="en-IE" sz="2400" dirty="0" smtClean="0"/>
              <a:t>EU ongoing actions</a:t>
            </a:r>
            <a:endParaRPr lang="en-IE" sz="2400" dirty="0" smtClean="0"/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en-IE" sz="2800" dirty="0" smtClean="0"/>
              <a:t>Examples of synergetic convergence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en-IE" sz="2800" dirty="0" smtClean="0"/>
              <a:t>Conclusions and way forward</a:t>
            </a:r>
            <a:endParaRPr lang="en-I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Summary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212" y="3976308"/>
            <a:ext cx="28479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07923" y="2113815"/>
            <a:ext cx="7462683" cy="3881904"/>
          </a:xfrm>
        </p:spPr>
        <p:txBody>
          <a:bodyPr/>
          <a:lstStyle/>
          <a:p>
            <a:pPr marL="342900" indent="-342900">
              <a:buClr>
                <a:srgbClr val="034EA2"/>
              </a:buClr>
              <a:buFont typeface="Wingdings" panose="05000000000000000000" pitchFamily="2" charset="2"/>
              <a:buChar char="Ø"/>
            </a:pPr>
            <a:r>
              <a:rPr lang="en-IE" sz="2800" dirty="0" smtClean="0"/>
              <a:t>Internal Market: 30 year old (1992) and “renaissance” in time of crisis (health/political/economic)</a:t>
            </a:r>
          </a:p>
          <a:p>
            <a:pPr marL="342900" indent="-342900">
              <a:buClr>
                <a:srgbClr val="034EA2"/>
              </a:buClr>
              <a:buFont typeface="Wingdings" panose="05000000000000000000" pitchFamily="2" charset="2"/>
              <a:buChar char="Ø"/>
            </a:pPr>
            <a:r>
              <a:rPr lang="en-IE" sz="2800" dirty="0" smtClean="0"/>
              <a:t>Green Deal in time of global warming and strategic autonomy</a:t>
            </a:r>
          </a:p>
          <a:p>
            <a:pPr marL="342900" indent="-342900">
              <a:buClr>
                <a:srgbClr val="034EA2"/>
              </a:buClr>
              <a:buFont typeface="Wingdings" panose="05000000000000000000" pitchFamily="2" charset="2"/>
              <a:buChar char="Ø"/>
            </a:pPr>
            <a:r>
              <a:rPr lang="en-IE" sz="2800" dirty="0" smtClean="0"/>
              <a:t>Two </a:t>
            </a:r>
            <a:r>
              <a:rPr lang="en-IE" sz="2800" dirty="0" smtClean="0"/>
              <a:t>legal basis in the Treaty: articles 114 and 192</a:t>
            </a:r>
            <a:endParaRPr lang="en-IE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058" y="640176"/>
            <a:ext cx="10515600" cy="782357"/>
          </a:xfrm>
        </p:spPr>
        <p:txBody>
          <a:bodyPr/>
          <a:lstStyle/>
          <a:p>
            <a:pPr algn="ctr"/>
            <a:r>
              <a:rPr lang="en-IE" sz="3600" dirty="0" smtClean="0"/>
              <a:t>Environmental policy and Internal Market: </a:t>
            </a:r>
            <a:br>
              <a:rPr lang="en-IE" sz="3600" dirty="0" smtClean="0"/>
            </a:br>
            <a:r>
              <a:rPr lang="en-IE" sz="3600" dirty="0" smtClean="0"/>
              <a:t>a dynamic </a:t>
            </a:r>
            <a:r>
              <a:rPr lang="en-IE" sz="3600" dirty="0" smtClean="0"/>
              <a:t>relation</a:t>
            </a:r>
            <a:endParaRPr lang="en-IE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395" y="2290202"/>
            <a:ext cx="3212194" cy="216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825625"/>
            <a:ext cx="6694714" cy="4388362"/>
          </a:xfrm>
        </p:spPr>
        <p:txBody>
          <a:bodyPr/>
          <a:lstStyle/>
          <a:p>
            <a:r>
              <a:rPr lang="en-IE" dirty="0" smtClean="0"/>
              <a:t>Article 114 </a:t>
            </a:r>
            <a:r>
              <a:rPr lang="en-IE" dirty="0"/>
              <a:t>[ex-article 95 / </a:t>
            </a:r>
            <a:r>
              <a:rPr lang="en-IE" dirty="0" smtClean="0"/>
              <a:t>100a]: </a:t>
            </a:r>
            <a:r>
              <a:rPr lang="en-IE" dirty="0" smtClean="0"/>
              <a:t>achievement of the objectives in Article 26, measures for the approximation of the provisions having as their object the establishment and functioning of the internal market; high level of protection of health, safety, environmental protection and consumer protection…</a:t>
            </a:r>
          </a:p>
          <a:p>
            <a:r>
              <a:rPr lang="en-IE" dirty="0" smtClean="0"/>
              <a:t>Article 192(1) </a:t>
            </a:r>
            <a:r>
              <a:rPr lang="en-IE" dirty="0"/>
              <a:t>[ex-article </a:t>
            </a:r>
            <a:r>
              <a:rPr lang="en-IE" dirty="0" smtClean="0"/>
              <a:t>175 / 130s]: </a:t>
            </a:r>
            <a:r>
              <a:rPr lang="en-IE" dirty="0" smtClean="0"/>
              <a:t>quality of the environment, protection of  human health, utilisation of natural resources, combating climate </a:t>
            </a:r>
            <a:r>
              <a:rPr lang="en-IE" dirty="0" smtClean="0"/>
              <a:t>change (reference </a:t>
            </a:r>
            <a:r>
              <a:rPr lang="en-IE" dirty="0" smtClean="0"/>
              <a:t>to Article </a:t>
            </a:r>
            <a:r>
              <a:rPr lang="en-IE" dirty="0" smtClean="0"/>
              <a:t>191)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/>
              <a:t>TFEU: Internal Market and </a:t>
            </a:r>
            <a:br>
              <a:rPr lang="en-IE" sz="3600" dirty="0" smtClean="0"/>
            </a:br>
            <a:r>
              <a:rPr lang="en-IE" sz="3600" dirty="0" smtClean="0"/>
              <a:t>Environmental policy legal basis</a:t>
            </a:r>
            <a:endParaRPr lang="en-IE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286" y="0"/>
            <a:ext cx="4408714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70722" y="1629680"/>
            <a:ext cx="10522032" cy="4623635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IE" u="sng" dirty="0" smtClean="0"/>
              <a:t>Examples of environmental directives or regulations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arenR"/>
            </a:pPr>
            <a:r>
              <a:rPr lang="en-IE" dirty="0" smtClean="0"/>
              <a:t>Based on article 114 (ex-article </a:t>
            </a:r>
            <a:r>
              <a:rPr lang="en-IE" dirty="0" smtClean="0"/>
              <a:t>95) </a:t>
            </a:r>
            <a:r>
              <a:rPr lang="en-IE" dirty="0" smtClean="0"/>
              <a:t>only: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IE" sz="1600" dirty="0" smtClean="0"/>
              <a:t>3 Directives: </a:t>
            </a:r>
            <a:r>
              <a:rPr lang="en-IE" sz="1600" dirty="0" smtClean="0">
                <a:solidFill>
                  <a:schemeClr val="accent3"/>
                </a:solidFill>
              </a:rPr>
              <a:t>94/62/EC on packaging and packaging waste</a:t>
            </a:r>
            <a:r>
              <a:rPr lang="en-IE" sz="1600" dirty="0" smtClean="0"/>
              <a:t>, 86/278/EEC</a:t>
            </a:r>
            <a:br>
              <a:rPr lang="en-IE" sz="1600" dirty="0" smtClean="0"/>
            </a:br>
            <a:r>
              <a:rPr lang="en-IE" sz="1600" dirty="0" smtClean="0"/>
              <a:t>on sewage sludge, 2015/720 on plastic bags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IE" sz="1600" dirty="0" smtClean="0"/>
              <a:t>1 Regulation (EU) 2019/1009 on fertilising products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E" sz="1600" dirty="0" smtClean="0"/>
              <a:t>1 proposal for </a:t>
            </a:r>
            <a:r>
              <a:rPr lang="en-IE" sz="1600" dirty="0" smtClean="0">
                <a:solidFill>
                  <a:srgbClr val="FF0000"/>
                </a:solidFill>
              </a:rPr>
              <a:t>Regulation</a:t>
            </a:r>
            <a:r>
              <a:rPr lang="en-IE" sz="1600" dirty="0" smtClean="0"/>
              <a:t> on batteries and waste batteries, </a:t>
            </a:r>
            <a:br>
              <a:rPr lang="en-IE" sz="1600" dirty="0" smtClean="0"/>
            </a:br>
            <a:r>
              <a:rPr lang="en-IE" sz="1600" b="1" dirty="0" smtClean="0">
                <a:solidFill>
                  <a:srgbClr val="FFC000"/>
                </a:solidFill>
              </a:rPr>
              <a:t>repealing Directive 2006/66/EC </a:t>
            </a:r>
            <a:r>
              <a:rPr lang="en-IE" sz="1600" dirty="0" smtClean="0"/>
              <a:t>and amending Regulation (EU) 2019/1020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IE" dirty="0" smtClean="0"/>
              <a:t>Based on </a:t>
            </a:r>
            <a:r>
              <a:rPr lang="en-IE" dirty="0"/>
              <a:t>article 192 </a:t>
            </a:r>
            <a:r>
              <a:rPr lang="en-IE" dirty="0" smtClean="0"/>
              <a:t>(ex-article 175) only: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IE" sz="1600" dirty="0" smtClean="0"/>
              <a:t>8 Directives: 2008/98/EC waste framework, 2000/53/EC on end-of-life vehicles, 1999/31/EC on landfill, 2006/2/CE on extractive waste, 2012/19/EU on waste electrical and electronic equipment, 2019/904 on single-use plastics, 2008/56/EC – Marine Strategy Framework, 2010/75/EU on industrial emissions</a:t>
            </a:r>
          </a:p>
          <a:p>
            <a:pPr lvl="1">
              <a:spcAft>
                <a:spcPts val="300"/>
              </a:spcAft>
            </a:pPr>
            <a:r>
              <a:rPr lang="en-IE" sz="1600" dirty="0" smtClean="0"/>
              <a:t>4 Regulations: 1257/2013 on ship recycling, 2019/1021 on persistent organic pollutants, 1013/2006 on shipments of waste, 2020/741 on the minimum requirements for water reuse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IE" dirty="0" smtClean="0"/>
              <a:t>Based </a:t>
            </a:r>
            <a:r>
              <a:rPr lang="en-IE" dirty="0"/>
              <a:t>on </a:t>
            </a:r>
            <a:r>
              <a:rPr lang="en-IE" dirty="0" smtClean="0"/>
              <a:t>articles </a:t>
            </a:r>
            <a:r>
              <a:rPr lang="en-IE" dirty="0"/>
              <a:t>114 and 192 : </a:t>
            </a:r>
            <a:endParaRPr lang="en-IE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IE" sz="1600" dirty="0" smtClean="0"/>
              <a:t>1 </a:t>
            </a:r>
            <a:r>
              <a:rPr lang="en-IE" sz="1600" dirty="0" smtClean="0">
                <a:solidFill>
                  <a:srgbClr val="FF0000"/>
                </a:solidFill>
              </a:rPr>
              <a:t>Directive</a:t>
            </a:r>
            <a:r>
              <a:rPr lang="en-IE" sz="1600" dirty="0" smtClean="0"/>
              <a:t>: </a:t>
            </a:r>
            <a:r>
              <a:rPr lang="en-IE" sz="1600" b="1" dirty="0" smtClean="0">
                <a:solidFill>
                  <a:srgbClr val="FFC000"/>
                </a:solidFill>
              </a:rPr>
              <a:t>2006/66/EC on batteries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905698" cy="782357"/>
          </a:xfrm>
        </p:spPr>
        <p:txBody>
          <a:bodyPr/>
          <a:lstStyle/>
          <a:p>
            <a:r>
              <a:rPr lang="en-US" sz="3600" dirty="0" smtClean="0"/>
              <a:t>Use of Environmental </a:t>
            </a:r>
            <a:r>
              <a:rPr lang="en-US" sz="3600" dirty="0" smtClean="0"/>
              <a:t>and Internal Market legal </a:t>
            </a:r>
            <a:r>
              <a:rPr lang="en-US" sz="3600" dirty="0" smtClean="0"/>
              <a:t>basis 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801" y="1960801"/>
            <a:ext cx="2578475" cy="166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33249" y="1460499"/>
            <a:ext cx="10316070" cy="4841977"/>
          </a:xfrm>
        </p:spPr>
        <p:txBody>
          <a:bodyPr/>
          <a:lstStyle/>
          <a:p>
            <a:r>
              <a:rPr lang="en-IE" dirty="0" smtClean="0"/>
              <a:t>Law of the Court of Justice: </a:t>
            </a:r>
            <a:r>
              <a:rPr lang="en-IE" dirty="0"/>
              <a:t>Free circulation of goods </a:t>
            </a:r>
            <a:r>
              <a:rPr lang="en-IE" dirty="0" smtClean="0"/>
              <a:t>(</a:t>
            </a:r>
            <a:r>
              <a:rPr lang="en-IE" dirty="0" err="1"/>
              <a:t>Dassonville</a:t>
            </a:r>
            <a:r>
              <a:rPr lang="en-IE" dirty="0"/>
              <a:t> </a:t>
            </a:r>
            <a:r>
              <a:rPr lang="en-IE" dirty="0" smtClean="0"/>
              <a:t>8/74)</a:t>
            </a:r>
          </a:p>
          <a:p>
            <a:r>
              <a:rPr lang="en-IE" dirty="0" smtClean="0"/>
              <a:t>Complementarity and mutual exclusion between EU directives and TFEU</a:t>
            </a:r>
          </a:p>
          <a:p>
            <a:pPr>
              <a:spcAft>
                <a:spcPts val="600"/>
              </a:spcAft>
            </a:pPr>
            <a:r>
              <a:rPr lang="en-IE" dirty="0" smtClean="0"/>
              <a:t>Three-fold test: non-discrimination, justification, proportionality (COM/ES C-428/12)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IE" dirty="0" smtClean="0"/>
              <a:t>Non discrimination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IE" dirty="0" smtClean="0"/>
              <a:t>Justification by a public interest grounds under article 36 TFEU or by overriding requirements under ECJ case-law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IE" dirty="0" smtClean="0"/>
              <a:t>Proportionality: </a:t>
            </a:r>
          </a:p>
          <a:p>
            <a:pPr marL="1257300" lvl="2" indent="-342900">
              <a:spcAft>
                <a:spcPts val="0"/>
              </a:spcAft>
              <a:buFont typeface="+mj-lt"/>
              <a:buAutoNum type="alphaLcParenR"/>
            </a:pPr>
            <a:r>
              <a:rPr lang="en-IE" dirty="0" smtClean="0"/>
              <a:t>appropriate/suitable for the attainment of the objective pursued (must pursue the objective in a consistent and systematic manner),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IE" dirty="0" smtClean="0"/>
              <a:t>must not go beyond what is necessary to attain such objective (can’t be replaced by less restrictive measure)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249" y="355040"/>
            <a:ext cx="10710648" cy="782357"/>
          </a:xfrm>
        </p:spPr>
        <p:txBody>
          <a:bodyPr/>
          <a:lstStyle/>
          <a:p>
            <a:r>
              <a:rPr lang="en-US" sz="3600" dirty="0"/>
              <a:t>Environmental policy and Internal </a:t>
            </a:r>
            <a:r>
              <a:rPr lang="en-US" sz="3600" dirty="0" smtClean="0"/>
              <a:t>Market: case-law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613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0722" y="1774438"/>
            <a:ext cx="10611678" cy="435684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E" dirty="0" smtClean="0"/>
              <a:t>Example of compatibility with </a:t>
            </a:r>
            <a:r>
              <a:rPr lang="en-IE" dirty="0"/>
              <a:t>art.34 TFEU (free movement of goods):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IE" sz="1800" dirty="0" smtClean="0"/>
              <a:t>National </a:t>
            </a:r>
            <a:r>
              <a:rPr lang="en-IE" sz="1800" dirty="0"/>
              <a:t>requirements </a:t>
            </a:r>
            <a:r>
              <a:rPr lang="en-IE" sz="1800" dirty="0" smtClean="0"/>
              <a:t>on notification </a:t>
            </a:r>
            <a:r>
              <a:rPr lang="en-IE" sz="1800" dirty="0"/>
              <a:t>and registration of </a:t>
            </a:r>
            <a:r>
              <a:rPr lang="en-IE" sz="1800" dirty="0" smtClean="0">
                <a:solidFill>
                  <a:srgbClr val="FF0000"/>
                </a:solidFill>
              </a:rPr>
              <a:t>chemical substances </a:t>
            </a:r>
            <a:r>
              <a:rPr lang="en-IE" sz="1800" dirty="0" smtClean="0"/>
              <a:t>additional to EU harmonised rules (REACH: C-472/14 SE), not preventing their import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dirty="0" smtClean="0"/>
              <a:t>Examples of incompatibility with art.34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E" sz="1800" dirty="0" smtClean="0">
                <a:solidFill>
                  <a:srgbClr val="FF0000"/>
                </a:solidFill>
              </a:rPr>
              <a:t>Favourable tax scheme </a:t>
            </a:r>
            <a:r>
              <a:rPr lang="en-IE" sz="1800" dirty="0" smtClean="0"/>
              <a:t>applicable only to biogas transported in </a:t>
            </a:r>
            <a:r>
              <a:rPr lang="en-IE" sz="1800" dirty="0" smtClean="0">
                <a:solidFill>
                  <a:srgbClr val="FF0000"/>
                </a:solidFill>
              </a:rPr>
              <a:t>national</a:t>
            </a:r>
            <a:r>
              <a:rPr lang="en-IE" sz="1800" dirty="0" smtClean="0"/>
              <a:t> network (C-549/15 SE)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E" sz="1800" dirty="0" smtClean="0">
                <a:solidFill>
                  <a:srgbClr val="FF0000"/>
                </a:solidFill>
              </a:rPr>
              <a:t>Free distribution </a:t>
            </a:r>
            <a:r>
              <a:rPr lang="en-IE" sz="1800" dirty="0" smtClean="0"/>
              <a:t>reserved to green </a:t>
            </a:r>
            <a:r>
              <a:rPr lang="en-IE" sz="1800" dirty="0" smtClean="0">
                <a:solidFill>
                  <a:srgbClr val="FF0000"/>
                </a:solidFill>
              </a:rPr>
              <a:t>electricity</a:t>
            </a:r>
            <a:r>
              <a:rPr lang="en-IE" sz="1800" dirty="0" smtClean="0"/>
              <a:t> through </a:t>
            </a:r>
            <a:r>
              <a:rPr lang="en-IE" sz="1800" dirty="0" smtClean="0">
                <a:solidFill>
                  <a:srgbClr val="FF0000"/>
                </a:solidFill>
              </a:rPr>
              <a:t>local</a:t>
            </a:r>
            <a:r>
              <a:rPr lang="en-IE" sz="1800" dirty="0" smtClean="0"/>
              <a:t> distribution system (C-492/14 BE)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E" sz="1800" dirty="0" smtClean="0"/>
              <a:t>Mandatory conditions on the </a:t>
            </a:r>
            <a:r>
              <a:rPr lang="en-IE" sz="1800" dirty="0" smtClean="0">
                <a:solidFill>
                  <a:srgbClr val="FF0000"/>
                </a:solidFill>
              </a:rPr>
              <a:t>age of transport vehicles </a:t>
            </a:r>
            <a:r>
              <a:rPr lang="en-IE" sz="1800" dirty="0" smtClean="0"/>
              <a:t>(C-428/12 COM/ES) or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E" sz="1800" dirty="0" smtClean="0">
                <a:solidFill>
                  <a:srgbClr val="FF0000"/>
                </a:solidFill>
              </a:rPr>
              <a:t>Prohibition to use specific motorway </a:t>
            </a:r>
            <a:r>
              <a:rPr lang="en-IE" sz="1800" dirty="0" smtClean="0"/>
              <a:t>(in the absence of alternatives, notably rail, C-320/03 COM/AT, or instead of ban for EURO classes and speed limits, C-28/09 COM/AT) </a:t>
            </a:r>
          </a:p>
          <a:p>
            <a:pPr marL="17938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1800" dirty="0" smtClean="0"/>
              <a:t>NB other interesting cases: C-198/14 (FI alcohol sales, also on art.110 TFEU), C-463/01 (COM/DE and C-309/02 DE, on packaging), 302/86 (COM/DK limited quota on non-approved containers for imported beverages)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IE" sz="1800" dirty="0"/>
          </a:p>
          <a:p>
            <a:pPr>
              <a:spcAft>
                <a:spcPts val="600"/>
              </a:spcAft>
            </a:pPr>
            <a:endParaRPr lang="en-I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626956"/>
            <a:ext cx="10515600" cy="782357"/>
          </a:xfrm>
        </p:spPr>
        <p:txBody>
          <a:bodyPr/>
          <a:lstStyle/>
          <a:p>
            <a:pPr algn="ctr"/>
            <a:r>
              <a:rPr lang="en-IE" sz="3600" dirty="0" smtClean="0"/>
              <a:t>Examples of </a:t>
            </a:r>
            <a:r>
              <a:rPr lang="en-IE" sz="3600" dirty="0" smtClean="0"/>
              <a:t>frictions resulting from national requirements (ECJ judgments) 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25488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506" y="1324824"/>
            <a:ext cx="3876675" cy="25990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21560" y="1982941"/>
            <a:ext cx="11142621" cy="3881904"/>
          </a:xfrm>
        </p:spPr>
        <p:txBody>
          <a:bodyPr/>
          <a:lstStyle/>
          <a:p>
            <a:pPr marL="0" indent="0">
              <a:buNone/>
            </a:pPr>
            <a:r>
              <a:rPr lang="en-IE" sz="2800" u="sng" dirty="0" smtClean="0"/>
              <a:t>National requirements in the area of</a:t>
            </a:r>
            <a:r>
              <a:rPr lang="en-IE" dirty="0" smtClean="0"/>
              <a:t>:</a:t>
            </a:r>
          </a:p>
          <a:p>
            <a:pPr>
              <a:spcAft>
                <a:spcPts val="0"/>
              </a:spcAft>
            </a:pPr>
            <a:r>
              <a:rPr lang="en-IE" dirty="0" smtClean="0"/>
              <a:t>borderline discrimination: </a:t>
            </a:r>
            <a:r>
              <a:rPr lang="en-IE" dirty="0" smtClean="0"/>
              <a:t>public incitement </a:t>
            </a:r>
            <a:r>
              <a:rPr lang="en-IE" dirty="0" smtClean="0"/>
              <a:t>to consumption </a:t>
            </a:r>
            <a:br>
              <a:rPr lang="en-IE" dirty="0" smtClean="0"/>
            </a:br>
            <a:r>
              <a:rPr lang="en-IE" dirty="0" smtClean="0"/>
              <a:t>of </a:t>
            </a:r>
            <a:r>
              <a:rPr lang="en-IE" dirty="0" smtClean="0">
                <a:solidFill>
                  <a:srgbClr val="FF0000"/>
                </a:solidFill>
              </a:rPr>
              <a:t>“local” food </a:t>
            </a:r>
            <a:r>
              <a:rPr lang="en-IE" dirty="0" smtClean="0"/>
              <a:t>products (see “Buy Irish”, 249/81)</a:t>
            </a:r>
            <a:endParaRPr lang="en-IE" dirty="0" smtClean="0"/>
          </a:p>
          <a:p>
            <a:pPr marL="800100" lvl="1" indent="-342900">
              <a:spcAft>
                <a:spcPts val="0"/>
              </a:spcAft>
              <a:buFontTx/>
              <a:buChar char="-"/>
            </a:pPr>
            <a:r>
              <a:rPr lang="en-IE" dirty="0" smtClean="0"/>
              <a:t>not national origin but link with the production in an area relatively </a:t>
            </a:r>
            <a:br>
              <a:rPr lang="en-IE" dirty="0" smtClean="0"/>
            </a:br>
            <a:r>
              <a:rPr lang="en-IE" dirty="0" smtClean="0"/>
              <a:t>close and limited distance</a:t>
            </a:r>
          </a:p>
          <a:p>
            <a:pPr marL="800100" lvl="1" indent="-342900">
              <a:spcAft>
                <a:spcPts val="0"/>
              </a:spcAft>
              <a:buFontTx/>
              <a:buChar char="-"/>
            </a:pPr>
            <a:r>
              <a:rPr lang="en-IE" dirty="0" smtClean="0"/>
              <a:t>also non-national but cross-border products</a:t>
            </a:r>
          </a:p>
          <a:p>
            <a:pPr marL="800100" lvl="1" indent="-342900">
              <a:buFontTx/>
              <a:buChar char="-"/>
            </a:pPr>
            <a:r>
              <a:rPr lang="en-IE" dirty="0" smtClean="0"/>
              <a:t>short supply chain (only one intermediary) </a:t>
            </a:r>
          </a:p>
          <a:p>
            <a:r>
              <a:rPr lang="en-IE" dirty="0" smtClean="0"/>
              <a:t>export restrictions: cap/control on use of natural resources (</a:t>
            </a:r>
            <a:r>
              <a:rPr lang="en-IE" dirty="0" smtClean="0">
                <a:solidFill>
                  <a:srgbClr val="FF0000"/>
                </a:solidFill>
              </a:rPr>
              <a:t>wood, construction</a:t>
            </a:r>
            <a:r>
              <a:rPr lang="en-IE" dirty="0" smtClean="0"/>
              <a:t>)</a:t>
            </a:r>
          </a:p>
          <a:p>
            <a:r>
              <a:rPr lang="en-IE" dirty="0" smtClean="0"/>
              <a:t>import restrictions: </a:t>
            </a:r>
            <a:r>
              <a:rPr lang="en-IE" dirty="0" smtClean="0">
                <a:solidFill>
                  <a:srgbClr val="FF0000"/>
                </a:solidFill>
              </a:rPr>
              <a:t>packaging</a:t>
            </a:r>
            <a:r>
              <a:rPr lang="en-IE" dirty="0" smtClean="0"/>
              <a:t> and packaging waste labelling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7037"/>
            <a:ext cx="10515600" cy="782357"/>
          </a:xfrm>
        </p:spPr>
        <p:txBody>
          <a:bodyPr/>
          <a:lstStyle/>
          <a:p>
            <a:r>
              <a:rPr lang="en-IE" sz="3600" dirty="0"/>
              <a:t>Examples of frictions resulting from </a:t>
            </a:r>
            <a:r>
              <a:rPr lang="en-IE" sz="3600" dirty="0" smtClean="0"/>
              <a:t>other national </a:t>
            </a:r>
            <a:r>
              <a:rPr lang="en-IE" sz="3600" dirty="0"/>
              <a:t>requirements </a:t>
            </a:r>
            <a:r>
              <a:rPr lang="en-IE" sz="3600" dirty="0" smtClean="0"/>
              <a:t>(based on experience) 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6346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2007975"/>
            <a:ext cx="10550013" cy="3881904"/>
          </a:xfrm>
        </p:spPr>
        <p:txBody>
          <a:bodyPr/>
          <a:lstStyle/>
          <a:p>
            <a:r>
              <a:rPr lang="en-IE" sz="3200" dirty="0" smtClean="0"/>
              <a:t>Authorisation, restriction or ban of </a:t>
            </a:r>
            <a:r>
              <a:rPr lang="en-IE" sz="3200" dirty="0" smtClean="0">
                <a:solidFill>
                  <a:srgbClr val="FF0000"/>
                </a:solidFill>
              </a:rPr>
              <a:t>chemical substances </a:t>
            </a:r>
            <a:r>
              <a:rPr lang="en-IE" sz="3200" dirty="0" smtClean="0"/>
              <a:t>(REACH</a:t>
            </a:r>
            <a:r>
              <a:rPr lang="en-IE" sz="3200" dirty="0" smtClean="0"/>
              <a:t>*, </a:t>
            </a:r>
            <a:r>
              <a:rPr lang="en-IE" sz="3200" dirty="0" smtClean="0"/>
              <a:t>CMR** </a:t>
            </a:r>
            <a:r>
              <a:rPr lang="en-IE" sz="3200" dirty="0" smtClean="0"/>
              <a:t>directive, cosmetics, toys, etc.)</a:t>
            </a:r>
            <a:endParaRPr lang="en-IE" sz="3200" dirty="0" smtClean="0"/>
          </a:p>
          <a:p>
            <a:r>
              <a:rPr lang="en-IE" sz="3200" dirty="0" err="1" smtClean="0">
                <a:solidFill>
                  <a:srgbClr val="FF0000"/>
                </a:solidFill>
              </a:rPr>
              <a:t>Microplastics</a:t>
            </a:r>
            <a:r>
              <a:rPr lang="en-IE" sz="3200" dirty="0" smtClean="0"/>
              <a:t> in cosmetic products (REACH)</a:t>
            </a:r>
          </a:p>
          <a:p>
            <a:pPr marL="0" indent="0">
              <a:buNone/>
            </a:pPr>
            <a:endParaRPr lang="en-IE" sz="3200" dirty="0"/>
          </a:p>
          <a:p>
            <a:pPr marL="0" indent="0">
              <a:spcAft>
                <a:spcPts val="600"/>
              </a:spcAft>
              <a:buNone/>
            </a:pPr>
            <a:r>
              <a:rPr lang="en-IE" sz="1600" dirty="0" smtClean="0"/>
              <a:t>* </a:t>
            </a:r>
            <a:r>
              <a:rPr lang="en-US" sz="1600" dirty="0"/>
              <a:t>Registration, Evaluation, </a:t>
            </a:r>
            <a:r>
              <a:rPr lang="en-US" sz="1600" dirty="0" err="1"/>
              <a:t>Authorisation</a:t>
            </a:r>
            <a:r>
              <a:rPr lang="en-US" sz="1600" dirty="0"/>
              <a:t> and Restriction of Chemicals</a:t>
            </a:r>
            <a:endParaRPr lang="en-IE" sz="1600" dirty="0" smtClean="0"/>
          </a:p>
          <a:p>
            <a:pPr marL="0" indent="0">
              <a:buNone/>
            </a:pPr>
            <a:r>
              <a:rPr lang="en-IE" sz="1600" dirty="0" smtClean="0"/>
              <a:t>** C</a:t>
            </a:r>
            <a:r>
              <a:rPr lang="en-US" sz="1600" dirty="0" err="1" smtClean="0"/>
              <a:t>arcinogenic</a:t>
            </a:r>
            <a:r>
              <a:rPr lang="en-US" sz="1600" dirty="0"/>
              <a:t>, </a:t>
            </a:r>
            <a:r>
              <a:rPr lang="en-US" sz="1600" dirty="0" smtClean="0"/>
              <a:t>Mutagenic</a:t>
            </a:r>
            <a:r>
              <a:rPr lang="en-US" sz="1600" dirty="0"/>
              <a:t>, or </a:t>
            </a:r>
            <a:r>
              <a:rPr lang="en-US" sz="1600" dirty="0" smtClean="0"/>
              <a:t>toxic </a:t>
            </a:r>
            <a:r>
              <a:rPr lang="en-US" sz="1600" dirty="0"/>
              <a:t>for </a:t>
            </a:r>
            <a:r>
              <a:rPr lang="en-US" sz="1600" dirty="0" smtClean="0"/>
              <a:t>Reproduction </a:t>
            </a:r>
            <a:r>
              <a:rPr lang="en-US" sz="1600" dirty="0"/>
              <a:t>(CMR substances)</a:t>
            </a:r>
            <a:endParaRPr lang="en-I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515517"/>
            <a:ext cx="10515600" cy="782357"/>
          </a:xfrm>
        </p:spPr>
        <p:txBody>
          <a:bodyPr/>
          <a:lstStyle/>
          <a:p>
            <a:r>
              <a:rPr lang="en-IE" sz="4000" dirty="0" smtClean="0"/>
              <a:t>Examples of </a:t>
            </a:r>
            <a:r>
              <a:rPr lang="en-IE" sz="4000" dirty="0" smtClean="0"/>
              <a:t>frictions </a:t>
            </a:r>
            <a:r>
              <a:rPr lang="en-IE" sz="4000" dirty="0" smtClean="0"/>
              <a:t>in </a:t>
            </a:r>
            <a:r>
              <a:rPr lang="en-IE" sz="4000" dirty="0" smtClean="0"/>
              <a:t>ongoing EU actions</a:t>
            </a:r>
            <a:endParaRPr lang="en-IE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600" y="3948927"/>
            <a:ext cx="2595722" cy="236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1025</TotalTime>
  <Words>984</Words>
  <Application>Microsoft Office PowerPoint</Application>
  <PresentationFormat>Widescreen</PresentationFormat>
  <Paragraphs>95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Times New Roman</vt:lpstr>
      <vt:lpstr>Wingdings</vt:lpstr>
      <vt:lpstr>Office Theme</vt:lpstr>
      <vt:lpstr>Protection of the environment and the   internal market: analysis of concrete cases</vt:lpstr>
      <vt:lpstr>Summary</vt:lpstr>
      <vt:lpstr>Environmental policy and Internal Market:  a dynamic relation</vt:lpstr>
      <vt:lpstr>TFEU: Internal Market and  Environmental policy legal basis</vt:lpstr>
      <vt:lpstr>Use of Environmental and Internal Market legal basis </vt:lpstr>
      <vt:lpstr>Environmental policy and Internal Market: case-law</vt:lpstr>
      <vt:lpstr>Examples of frictions resulting from national requirements (ECJ judgments) </vt:lpstr>
      <vt:lpstr>Examples of frictions resulting from other national requirements (based on experience) </vt:lpstr>
      <vt:lpstr>Examples of frictions in ongoing EU actions</vt:lpstr>
      <vt:lpstr>Examples of synergetic convergence</vt:lpstr>
      <vt:lpstr>Conclusions and way forward</vt:lpstr>
      <vt:lpstr>Thank you – Grazie assai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Protection of the environment and the   internal market: analysis of concrete cases</dc:title>
  <dc:creator>D'ACUNTO Salvatore (GROW)</dc:creator>
  <cp:lastModifiedBy>D'ACUNTO Salvatore (GROW)</cp:lastModifiedBy>
  <cp:revision>76</cp:revision>
  <dcterms:created xsi:type="dcterms:W3CDTF">2022-06-05T07:34:20Z</dcterms:created>
  <dcterms:modified xsi:type="dcterms:W3CDTF">2022-06-22T21:03:38Z</dcterms:modified>
</cp:coreProperties>
</file>