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72" r:id="rId3"/>
    <p:sldId id="258" r:id="rId4"/>
    <p:sldId id="260" r:id="rId5"/>
    <p:sldId id="270" r:id="rId6"/>
    <p:sldId id="261" r:id="rId7"/>
    <p:sldId id="262" r:id="rId8"/>
    <p:sldId id="263" r:id="rId9"/>
    <p:sldId id="264" r:id="rId10"/>
    <p:sldId id="288" r:id="rId11"/>
    <p:sldId id="287" r:id="rId12"/>
    <p:sldId id="289"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66" r:id="rId27"/>
    <p:sldId id="267"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b="0" dirty="0"/>
              <a:t>Midpoint damages</a:t>
            </a:r>
          </a:p>
        </c:rich>
      </c:tx>
      <c:layout>
        <c:manualLayout>
          <c:xMode val="edge"/>
          <c:yMode val="edge"/>
          <c:x val="0.68840529648819804"/>
          <c:y val="0.1358281358281358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pieChart>
        <c:varyColors val="1"/>
        <c:ser>
          <c:idx val="0"/>
          <c:order val="0"/>
          <c:dPt>
            <c:idx val="0"/>
            <c:bubble3D val="0"/>
            <c:spPr>
              <a:solidFill>
                <a:schemeClr val="accent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B74-414B-9C5F-EA72028BAEFD}"/>
              </c:ext>
            </c:extLst>
          </c:dPt>
          <c:dPt>
            <c:idx val="1"/>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B74-414B-9C5F-EA72028BAEFD}"/>
              </c:ext>
            </c:extLst>
          </c:dPt>
          <c:dPt>
            <c:idx val="2"/>
            <c:bubble3D val="0"/>
            <c:spPr>
              <a:solidFill>
                <a:srgbClr val="CC99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B74-414B-9C5F-EA72028BAEFD}"/>
              </c:ext>
            </c:extLst>
          </c:dPt>
          <c:dPt>
            <c:idx val="3"/>
            <c:bubble3D val="0"/>
            <c:spPr>
              <a:solidFill>
                <a:srgbClr val="62506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B74-414B-9C5F-EA72028BAEFD}"/>
              </c:ext>
            </c:extLst>
          </c:dPt>
          <c:dPt>
            <c:idx val="4"/>
            <c:bubble3D val="0"/>
            <c:spPr>
              <a:solidFill>
                <a:schemeClr val="accent4">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7B74-414B-9C5F-EA72028BAEFD}"/>
              </c:ext>
            </c:extLst>
          </c:dPt>
          <c:dPt>
            <c:idx val="5"/>
            <c:bubble3D val="0"/>
            <c:spPr>
              <a:solidFill>
                <a:schemeClr val="accent2">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7B74-414B-9C5F-EA72028BAEFD}"/>
              </c:ext>
            </c:extLst>
          </c:dPt>
          <c:dPt>
            <c:idx val="6"/>
            <c:bubble3D val="0"/>
            <c:spPr>
              <a:solidFill>
                <a:srgbClr val="5C93A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7B74-414B-9C5F-EA72028BAEFD}"/>
              </c:ext>
            </c:extLst>
          </c:dPt>
          <c:dPt>
            <c:idx val="7"/>
            <c:bubble3D val="0"/>
            <c:spPr>
              <a:solidFill>
                <a:schemeClr val="accent1">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7B74-414B-9C5F-EA72028BAEFD}"/>
              </c:ext>
            </c:extLst>
          </c:dPt>
          <c:dPt>
            <c:idx val="8"/>
            <c:bubble3D val="0"/>
            <c:spPr>
              <a:solidFill>
                <a:schemeClr val="accent4">
                  <a:lumMod val="40000"/>
                  <a:lumOff val="6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7B74-414B-9C5F-EA72028BAEFD}"/>
              </c:ext>
            </c:extLst>
          </c:dPt>
          <c:dPt>
            <c:idx val="9"/>
            <c:bubble3D val="0"/>
            <c:spPr>
              <a:solidFill>
                <a:schemeClr val="accent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3-7B74-414B-9C5F-EA72028BAEFD}"/>
              </c:ext>
            </c:extLst>
          </c:dPt>
          <c:dPt>
            <c:idx val="10"/>
            <c:bubble3D val="0"/>
            <c:spPr>
              <a:solidFill>
                <a:srgbClr val="92D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5-7B74-414B-9C5F-EA72028BAEFD}"/>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7-7B74-414B-9C5F-EA72028BAEFD}"/>
              </c:ext>
            </c:extLst>
          </c:dPt>
          <c:dPt>
            <c:idx val="12"/>
            <c:bubble3D val="0"/>
            <c:spPr>
              <a:solidFill>
                <a:schemeClr val="tx1">
                  <a:lumMod val="50000"/>
                  <a:lumOff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9-7B74-414B-9C5F-EA72028BAEFD}"/>
              </c:ext>
            </c:extLst>
          </c:dPt>
          <c:dPt>
            <c:idx val="13"/>
            <c:bubble3D val="0"/>
            <c:spPr>
              <a:solidFill>
                <a:schemeClr val="bg2">
                  <a:lumMod val="2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B-7B74-414B-9C5F-EA72028BAEFD}"/>
              </c:ext>
            </c:extLst>
          </c:dPt>
          <c:dPt>
            <c:idx val="14"/>
            <c:bubble3D val="0"/>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D-7B74-414B-9C5F-EA72028BAEFD}"/>
              </c:ext>
            </c:extLst>
          </c:dPt>
          <c:dLbls>
            <c:dLbl>
              <c:idx val="0"/>
              <c:layout>
                <c:manualLayout>
                  <c:x val="4.4311470052122819E-3"/>
                  <c:y val="8.5744514373538597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74-414B-9C5F-EA72028BAEFD}"/>
                </c:ext>
              </c:extLst>
            </c:dLbl>
            <c:dLbl>
              <c:idx val="2"/>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r-FR"/>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borderCallout1">
                      <a:avLst/>
                    </a:prstGeom>
                    <a:noFill/>
                    <a:ln>
                      <a:noFill/>
                    </a:ln>
                  </c15:spPr>
                </c:ext>
                <c:ext xmlns:c16="http://schemas.microsoft.com/office/drawing/2014/chart" uri="{C3380CC4-5D6E-409C-BE32-E72D297353CC}">
                  <c16:uniqueId val="{00000005-7B74-414B-9C5F-EA72028BAEFD}"/>
                </c:ext>
              </c:extLst>
            </c:dLbl>
            <c:dLbl>
              <c:idx val="3"/>
              <c:layout>
                <c:manualLayout>
                  <c:x val="-2.673810851363618E-3"/>
                  <c:y val="-4.259935283557330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r-FR"/>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7-7B74-414B-9C5F-EA72028BAEFD}"/>
                </c:ext>
              </c:extLst>
            </c:dLbl>
            <c:dLbl>
              <c:idx val="4"/>
              <c:layout>
                <c:manualLayout>
                  <c:x val="8.0081132348816119E-4"/>
                  <c:y val="-1.8595975859972951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B74-414B-9C5F-EA72028BAEFD}"/>
                </c:ext>
              </c:extLst>
            </c:dLbl>
            <c:dLbl>
              <c:idx val="5"/>
              <c:layout>
                <c:manualLayout>
                  <c:x val="-6.5342997928367841E-2"/>
                  <c:y val="-9.8227555235429254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B74-414B-9C5F-EA72028BAEFD}"/>
                </c:ext>
              </c:extLst>
            </c:dLbl>
            <c:dLbl>
              <c:idx val="7"/>
              <c:layout>
                <c:manualLayout>
                  <c:x val="-2.9350958962908954E-2"/>
                  <c:y val="1.705641542970792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B74-414B-9C5F-EA72028BAEFD}"/>
                </c:ext>
              </c:extLst>
            </c:dLbl>
            <c:dLbl>
              <c:idx val="8"/>
              <c:layout>
                <c:manualLayout>
                  <c:x val="-2.9172874571679823E-2"/>
                  <c:y val="-1.7587627583596045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B74-414B-9C5F-EA72028BAEFD}"/>
                </c:ext>
              </c:extLst>
            </c:dLbl>
            <c:dLbl>
              <c:idx val="9"/>
              <c:layout>
                <c:manualLayout>
                  <c:x val="0.13405772464970375"/>
                  <c:y val="-5.5637587921052487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B74-414B-9C5F-EA72028BAEFD}"/>
                </c:ext>
              </c:extLst>
            </c:dLbl>
            <c:dLbl>
              <c:idx val="10"/>
              <c:layout>
                <c:manualLayout>
                  <c:x val="0.11978785035290278"/>
                  <c:y val="4.5617998373903887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B74-414B-9C5F-EA72028BAEFD}"/>
                </c:ext>
              </c:extLst>
            </c:dLbl>
            <c:dLbl>
              <c:idx val="11"/>
              <c:layout>
                <c:manualLayout>
                  <c:x val="-9.8398451488900682E-2"/>
                  <c:y val="5.2783298137628845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B74-414B-9C5F-EA72028BAEFD}"/>
                </c:ext>
              </c:extLst>
            </c:dLbl>
            <c:dLbl>
              <c:idx val="12"/>
              <c:layout>
                <c:manualLayout>
                  <c:x val="-9.9786050492083871E-3"/>
                  <c:y val="1.3229020975169382E-2"/>
                </c:manualLayout>
              </c:layout>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7B74-414B-9C5F-EA72028BAEFD}"/>
                </c:ext>
              </c:extLst>
            </c:dLbl>
            <c:dLbl>
              <c:idx val="14"/>
              <c:layout>
                <c:manualLayout>
                  <c:x val="5.4771141412201525E-2"/>
                  <c:y val="-2.981626538642024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endParaRPr lang="fr-FR"/>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505200489219976"/>
                      <c:h val="3.2545754014878477E-2"/>
                    </c:manualLayout>
                  </c15:layout>
                </c:ext>
                <c:ext xmlns:c16="http://schemas.microsoft.com/office/drawing/2014/chart" uri="{C3380CC4-5D6E-409C-BE32-E72D297353CC}">
                  <c16:uniqueId val="{0000001D-7B74-414B-9C5F-EA72028BAEF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r-FR"/>
              </a:p>
            </c:txPr>
            <c:dLblPos val="bestFi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Feuil1!$I$41:$W$41</c:f>
              <c:strCache>
                <c:ptCount val="15"/>
                <c:pt idx="0">
                  <c:v>Global Warming </c:v>
                </c:pt>
                <c:pt idx="1">
                  <c:v>Human toxicity</c:v>
                </c:pt>
                <c:pt idx="2">
                  <c:v>Strat Ozone depletion </c:v>
                </c:pt>
                <c:pt idx="3">
                  <c:v>Particulate matter </c:v>
                </c:pt>
                <c:pt idx="4">
                  <c:v>Photochemical oxidation</c:v>
                </c:pt>
                <c:pt idx="5">
                  <c:v>Acidification </c:v>
                </c:pt>
                <c:pt idx="6">
                  <c:v>Freshwater Eutrophication </c:v>
                </c:pt>
                <c:pt idx="7">
                  <c:v>Marine Eutrophication </c:v>
                </c:pt>
                <c:pt idx="8">
                  <c:v>Terrestrial eutrophication</c:v>
                </c:pt>
                <c:pt idx="9">
                  <c:v>Water use</c:v>
                </c:pt>
                <c:pt idx="10">
                  <c:v>Land use </c:v>
                </c:pt>
                <c:pt idx="11">
                  <c:v>Freshwater Ecotoxicity </c:v>
                </c:pt>
                <c:pt idx="12">
                  <c:v>Mineral resources</c:v>
                </c:pt>
                <c:pt idx="13">
                  <c:v>Fossil resources </c:v>
                </c:pt>
                <c:pt idx="14">
                  <c:v>Ionizing radiation </c:v>
                </c:pt>
              </c:strCache>
            </c:strRef>
          </c:cat>
          <c:val>
            <c:numRef>
              <c:f>Feuil1!$I$42:$W$42</c:f>
              <c:numCache>
                <c:formatCode>General</c:formatCode>
                <c:ptCount val="15"/>
                <c:pt idx="0">
                  <c:v>0.18</c:v>
                </c:pt>
                <c:pt idx="1">
                  <c:v>0.18</c:v>
                </c:pt>
                <c:pt idx="2">
                  <c:v>0.18</c:v>
                </c:pt>
                <c:pt idx="3">
                  <c:v>0.09</c:v>
                </c:pt>
                <c:pt idx="4">
                  <c:v>0.09</c:v>
                </c:pt>
                <c:pt idx="5">
                  <c:v>0.18</c:v>
                </c:pt>
                <c:pt idx="6">
                  <c:v>0.06</c:v>
                </c:pt>
                <c:pt idx="7">
                  <c:v>0.06</c:v>
                </c:pt>
                <c:pt idx="8">
                  <c:v>0.06</c:v>
                </c:pt>
                <c:pt idx="9">
                  <c:v>0.18</c:v>
                </c:pt>
                <c:pt idx="10">
                  <c:v>0.18</c:v>
                </c:pt>
                <c:pt idx="11">
                  <c:v>0.04</c:v>
                </c:pt>
                <c:pt idx="12">
                  <c:v>0.03</c:v>
                </c:pt>
                <c:pt idx="13">
                  <c:v>0.03</c:v>
                </c:pt>
                <c:pt idx="14">
                  <c:v>0.03</c:v>
                </c:pt>
              </c:numCache>
            </c:numRef>
          </c:val>
          <c:extLst>
            <c:ext xmlns:c16="http://schemas.microsoft.com/office/drawing/2014/chart" uri="{C3380CC4-5D6E-409C-BE32-E72D297353CC}">
              <c16:uniqueId val="{0000001E-7B74-414B-9C5F-EA72028BAEFD}"/>
            </c:ext>
          </c:extLst>
        </c:ser>
        <c:dLbls>
          <c:dLblPos val="bestFit"/>
          <c:showLegendKey val="0"/>
          <c:showVal val="0"/>
          <c:showCatName val="0"/>
          <c:showSerName val="0"/>
          <c:showPercent val="0"/>
          <c:showBubbleSize val="0"/>
          <c:showLeaderLines val="0"/>
        </c:dLbls>
        <c:firstSliceAng val="341"/>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u="none" baseline="0" dirty="0">
                <a:uFill>
                  <a:solidFill>
                    <a:srgbClr val="0070C0"/>
                  </a:solidFill>
                </a:uFill>
              </a:rPr>
              <a:t>Classical weightings and weightings by </a:t>
            </a:r>
            <a:r>
              <a:rPr lang="en-US" sz="1300" u="none" baseline="0" dirty="0" err="1">
                <a:uFill>
                  <a:solidFill>
                    <a:srgbClr val="0070C0"/>
                  </a:solidFill>
                </a:uFill>
              </a:rPr>
              <a:t>monetisation</a:t>
            </a:r>
            <a:endParaRPr lang="en-US" sz="1300" u="none" baseline="0" dirty="0">
              <a:uFill>
                <a:solidFill>
                  <a:srgbClr val="C00000"/>
                </a:solidFill>
              </a:uFill>
            </a:endParaRPr>
          </a:p>
        </c:rich>
      </c:tx>
      <c:layout>
        <c:manualLayout>
          <c:xMode val="edge"/>
          <c:yMode val="edge"/>
          <c:x val="0.19843976207854952"/>
          <c:y val="1.88366327516637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'[Pondération valeurs.xlsx]Feuil1'!$A$56</c:f>
              <c:strCache>
                <c:ptCount val="1"/>
                <c:pt idx="0">
                  <c:v>2018 JRC weighting</c:v>
                </c:pt>
              </c:strCache>
            </c:strRef>
          </c:tx>
          <c:spPr>
            <a:solidFill>
              <a:schemeClr val="accent1"/>
            </a:solidFill>
            <a:ln>
              <a:noFill/>
            </a:ln>
            <a:effectLst/>
          </c:spPr>
          <c:invertIfNegative val="0"/>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valeurs.xlsx]Feuil1'!$B$56:$P$56</c:f>
              <c:numCache>
                <c:formatCode>General</c:formatCode>
                <c:ptCount val="15"/>
                <c:pt idx="0">
                  <c:v>6.2E-2</c:v>
                </c:pt>
                <c:pt idx="1">
                  <c:v>0.21060000000000001</c:v>
                </c:pt>
                <c:pt idx="2">
                  <c:v>8.3199999999999996E-2</c:v>
                </c:pt>
                <c:pt idx="3">
                  <c:v>1.9199999999999998E-2</c:v>
                </c:pt>
                <c:pt idx="4">
                  <c:v>2.8000000000000001E-2</c:v>
                </c:pt>
                <c:pt idx="5">
                  <c:v>3.9699999999999999E-2</c:v>
                </c:pt>
                <c:pt idx="6">
                  <c:v>5.0099999999999999E-2</c:v>
                </c:pt>
                <c:pt idx="7">
                  <c:v>2.9600000000000001E-2</c:v>
                </c:pt>
                <c:pt idx="8">
                  <c:v>7.5499999999999998E-2</c:v>
                </c:pt>
                <c:pt idx="9">
                  <c:v>6.3100000000000003E-2</c:v>
                </c:pt>
                <c:pt idx="10">
                  <c:v>8.9599999999999999E-2</c:v>
                </c:pt>
                <c:pt idx="11">
                  <c:v>4.7800000000000002E-2</c:v>
                </c:pt>
                <c:pt idx="12">
                  <c:v>8.5099999999999995E-2</c:v>
                </c:pt>
                <c:pt idx="13">
                  <c:v>7.9399999999999998E-2</c:v>
                </c:pt>
                <c:pt idx="14">
                  <c:v>3.7100000000000001E-2</c:v>
                </c:pt>
              </c:numCache>
            </c:numRef>
          </c:val>
          <c:extLst>
            <c:ext xmlns:c16="http://schemas.microsoft.com/office/drawing/2014/chart" uri="{C3380CC4-5D6E-409C-BE32-E72D297353CC}">
              <c16:uniqueId val="{00000000-A6F4-43EB-BAF9-40B6E00C2C6B}"/>
            </c:ext>
          </c:extLst>
        </c:ser>
        <c:dLbls>
          <c:showLegendKey val="0"/>
          <c:showVal val="0"/>
          <c:showCatName val="0"/>
          <c:showSerName val="0"/>
          <c:showPercent val="0"/>
          <c:showBubbleSize val="0"/>
        </c:dLbls>
        <c:gapWidth val="219"/>
        <c:overlap val="-27"/>
        <c:axId val="990815023"/>
        <c:axId val="990815439"/>
      </c:barChart>
      <c:lineChart>
        <c:grouping val="standard"/>
        <c:varyColors val="0"/>
        <c:ser>
          <c:idx val="1"/>
          <c:order val="1"/>
          <c:tx>
            <c:strRef>
              <c:f>'[Pondération valeurs.xlsx]Feuil1'!$A$57</c:f>
              <c:strCache>
                <c:ptCount val="1"/>
                <c:pt idx="0">
                  <c:v>2011 JRC weighting</c:v>
                </c:pt>
              </c:strCache>
            </c:strRef>
          </c:tx>
          <c:spPr>
            <a:ln w="28575" cap="rnd">
              <a:solidFill>
                <a:srgbClr val="002060"/>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valeurs.xlsx]Feuil1'!$B$57:$P$57</c:f>
              <c:numCache>
                <c:formatCode>General</c:formatCode>
                <c:ptCount val="15"/>
                <c:pt idx="0">
                  <c:v>0.04</c:v>
                </c:pt>
                <c:pt idx="1">
                  <c:v>0.23</c:v>
                </c:pt>
                <c:pt idx="2">
                  <c:v>3.5000000000000003E-2</c:v>
                </c:pt>
                <c:pt idx="3">
                  <c:v>0.11</c:v>
                </c:pt>
                <c:pt idx="4">
                  <c:v>2.3300000000000001E-2</c:v>
                </c:pt>
                <c:pt idx="5">
                  <c:v>0.1</c:v>
                </c:pt>
                <c:pt idx="6">
                  <c:v>0.06</c:v>
                </c:pt>
                <c:pt idx="7">
                  <c:v>2.3300000000000001E-2</c:v>
                </c:pt>
                <c:pt idx="8">
                  <c:v>3.5000000000000003E-2</c:v>
                </c:pt>
                <c:pt idx="9">
                  <c:v>0.04</c:v>
                </c:pt>
                <c:pt idx="10">
                  <c:v>7.0000000000000007E-2</c:v>
                </c:pt>
                <c:pt idx="11">
                  <c:v>0.05</c:v>
                </c:pt>
                <c:pt idx="12">
                  <c:v>0.05</c:v>
                </c:pt>
                <c:pt idx="13">
                  <c:v>0.1</c:v>
                </c:pt>
                <c:pt idx="14">
                  <c:v>2.3300000000000001E-2</c:v>
                </c:pt>
              </c:numCache>
            </c:numRef>
          </c:val>
          <c:smooth val="0"/>
          <c:extLst>
            <c:ext xmlns:c16="http://schemas.microsoft.com/office/drawing/2014/chart" uri="{C3380CC4-5D6E-409C-BE32-E72D297353CC}">
              <c16:uniqueId val="{00000001-A6F4-43EB-BAF9-40B6E00C2C6B}"/>
            </c:ext>
          </c:extLst>
        </c:ser>
        <c:ser>
          <c:idx val="2"/>
          <c:order val="2"/>
          <c:tx>
            <c:strRef>
              <c:f>'[Pondération valeurs.xlsx]Feuil1'!$A$58</c:f>
              <c:strCache>
                <c:ptCount val="1"/>
                <c:pt idx="0">
                  <c:v>Eco-indicator Hierarchist</c:v>
                </c:pt>
              </c:strCache>
            </c:strRef>
          </c:tx>
          <c:spPr>
            <a:ln w="28575" cap="rnd">
              <a:solidFill>
                <a:schemeClr val="accent3"/>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valeurs.xlsx]Feuil1'!$B$58:$P$58</c:f>
              <c:numCache>
                <c:formatCode>General</c:formatCode>
                <c:ptCount val="15"/>
                <c:pt idx="0">
                  <c:v>1.4500000000000001E-2</c:v>
                </c:pt>
                <c:pt idx="1">
                  <c:v>6.2E-2</c:v>
                </c:pt>
                <c:pt idx="2">
                  <c:v>0.19600000000000001</c:v>
                </c:pt>
                <c:pt idx="3">
                  <c:v>6.3E-2</c:v>
                </c:pt>
                <c:pt idx="4">
                  <c:v>4.7999999999999996E-3</c:v>
                </c:pt>
                <c:pt idx="5">
                  <c:v>5.1999999999999998E-2</c:v>
                </c:pt>
                <c:pt idx="6">
                  <c:v>1E-3</c:v>
                </c:pt>
                <c:pt idx="7">
                  <c:v>4.7999999999999996E-3</c:v>
                </c:pt>
                <c:pt idx="8">
                  <c:v>4.0000000000000001E-3</c:v>
                </c:pt>
                <c:pt idx="9">
                  <c:v>6.0000000000000001E-3</c:v>
                </c:pt>
                <c:pt idx="10">
                  <c:v>0.27800000000000002</c:v>
                </c:pt>
                <c:pt idx="11">
                  <c:v>2E-3</c:v>
                </c:pt>
                <c:pt idx="12">
                  <c:v>0</c:v>
                </c:pt>
                <c:pt idx="13">
                  <c:v>0.308</c:v>
                </c:pt>
                <c:pt idx="14">
                  <c:v>4.7999999999999996E-3</c:v>
                </c:pt>
              </c:numCache>
            </c:numRef>
          </c:val>
          <c:smooth val="0"/>
          <c:extLst>
            <c:ext xmlns:c16="http://schemas.microsoft.com/office/drawing/2014/chart" uri="{C3380CC4-5D6E-409C-BE32-E72D297353CC}">
              <c16:uniqueId val="{00000002-A6F4-43EB-BAF9-40B6E00C2C6B}"/>
            </c:ext>
          </c:extLst>
        </c:ser>
        <c:ser>
          <c:idx val="3"/>
          <c:order val="3"/>
          <c:tx>
            <c:strRef>
              <c:f>'[Pondération valeurs.xlsx]Feuil1'!$A$59</c:f>
              <c:strCache>
                <c:ptCount val="1"/>
                <c:pt idx="0">
                  <c:v>Eco-indicator Egalitarian</c:v>
                </c:pt>
              </c:strCache>
            </c:strRef>
          </c:tx>
          <c:spPr>
            <a:ln w="28575" cap="rnd">
              <a:solidFill>
                <a:schemeClr val="accent1">
                  <a:lumMod val="40000"/>
                  <a:lumOff val="60000"/>
                </a:schemeClr>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valeurs.xlsx]Feuil1'!$B$59:$P$59</c:f>
              <c:numCache>
                <c:formatCode>General</c:formatCode>
                <c:ptCount val="15"/>
                <c:pt idx="0">
                  <c:v>1.8500000000000003E-2</c:v>
                </c:pt>
                <c:pt idx="1">
                  <c:v>4.5999999999999999E-2</c:v>
                </c:pt>
                <c:pt idx="2">
                  <c:v>0.19500000000000001</c:v>
                </c:pt>
                <c:pt idx="3">
                  <c:v>7.9000000000000001E-2</c:v>
                </c:pt>
                <c:pt idx="4">
                  <c:v>6.1599999999999997E-3</c:v>
                </c:pt>
                <c:pt idx="5">
                  <c:v>3.9E-2</c:v>
                </c:pt>
                <c:pt idx="6">
                  <c:v>1E-3</c:v>
                </c:pt>
                <c:pt idx="7">
                  <c:v>6.1599999999999997E-3</c:v>
                </c:pt>
                <c:pt idx="8">
                  <c:v>5.0000000000000001E-3</c:v>
                </c:pt>
                <c:pt idx="9">
                  <c:v>4.0000000000000001E-3</c:v>
                </c:pt>
                <c:pt idx="10">
                  <c:v>0.20899999999999999</c:v>
                </c:pt>
                <c:pt idx="11">
                  <c:v>1E-3</c:v>
                </c:pt>
                <c:pt idx="12">
                  <c:v>0</c:v>
                </c:pt>
                <c:pt idx="13">
                  <c:v>0.38400000000000001</c:v>
                </c:pt>
                <c:pt idx="14">
                  <c:v>6.1599999999999997E-3</c:v>
                </c:pt>
              </c:numCache>
            </c:numRef>
          </c:val>
          <c:smooth val="0"/>
          <c:extLst>
            <c:ext xmlns:c16="http://schemas.microsoft.com/office/drawing/2014/chart" uri="{C3380CC4-5D6E-409C-BE32-E72D297353CC}">
              <c16:uniqueId val="{00000003-A6F4-43EB-BAF9-40B6E00C2C6B}"/>
            </c:ext>
          </c:extLst>
        </c:ser>
        <c:ser>
          <c:idx val="4"/>
          <c:order val="4"/>
          <c:tx>
            <c:strRef>
              <c:f>'[Pondération valeurs.xlsx]Feuil1'!$A$60</c:f>
              <c:strCache>
                <c:ptCount val="1"/>
                <c:pt idx="0">
                  <c:v>Eco-indicator Individualist</c:v>
                </c:pt>
              </c:strCache>
            </c:strRef>
          </c:tx>
          <c:spPr>
            <a:ln w="28575" cap="rnd">
              <a:solidFill>
                <a:schemeClr val="accent5"/>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valeurs.xlsx]Feuil1'!$B$60:$P$60</c:f>
              <c:numCache>
                <c:formatCode>General</c:formatCode>
                <c:ptCount val="15"/>
                <c:pt idx="0">
                  <c:v>9.4999999999999998E-3</c:v>
                </c:pt>
                <c:pt idx="1">
                  <c:v>0.158</c:v>
                </c:pt>
                <c:pt idx="2">
                  <c:v>0</c:v>
                </c:pt>
                <c:pt idx="3">
                  <c:v>0.01</c:v>
                </c:pt>
                <c:pt idx="4">
                  <c:v>3.16E-3</c:v>
                </c:pt>
                <c:pt idx="5">
                  <c:v>1.4E-2</c:v>
                </c:pt>
                <c:pt idx="6">
                  <c:v>0</c:v>
                </c:pt>
                <c:pt idx="7">
                  <c:v>3.16E-3</c:v>
                </c:pt>
                <c:pt idx="8">
                  <c:v>0.20599999999999999</c:v>
                </c:pt>
                <c:pt idx="9">
                  <c:v>1.2E-2</c:v>
                </c:pt>
                <c:pt idx="10">
                  <c:v>0.378</c:v>
                </c:pt>
                <c:pt idx="11">
                  <c:v>4.0000000000000001E-3</c:v>
                </c:pt>
                <c:pt idx="12">
                  <c:v>0</c:v>
                </c:pt>
                <c:pt idx="13">
                  <c:v>0.19800000000000001</c:v>
                </c:pt>
                <c:pt idx="14">
                  <c:v>3.16E-3</c:v>
                </c:pt>
              </c:numCache>
            </c:numRef>
          </c:val>
          <c:smooth val="0"/>
          <c:extLst>
            <c:ext xmlns:c16="http://schemas.microsoft.com/office/drawing/2014/chart" uri="{C3380CC4-5D6E-409C-BE32-E72D297353CC}">
              <c16:uniqueId val="{00000004-A6F4-43EB-BAF9-40B6E00C2C6B}"/>
            </c:ext>
          </c:extLst>
        </c:ser>
        <c:ser>
          <c:idx val="5"/>
          <c:order val="5"/>
          <c:tx>
            <c:strRef>
              <c:f>'[Pondération valeurs.xlsx]Feuil1'!$A$61</c:f>
              <c:strCache>
                <c:ptCount val="1"/>
                <c:pt idx="0">
                  <c:v>Stepwise </c:v>
                </c:pt>
              </c:strCache>
            </c:strRef>
          </c:tx>
          <c:spPr>
            <a:ln w="28575" cap="rnd">
              <a:solidFill>
                <a:srgbClr val="FF0000"/>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valeurs.xlsx]Feuil1'!$B$61:$P$61</c:f>
              <c:numCache>
                <c:formatCode>0.00%</c:formatCode>
                <c:ptCount val="15"/>
                <c:pt idx="0">
                  <c:v>5.3316893901349987E-3</c:v>
                </c:pt>
                <c:pt idx="1">
                  <c:v>0.57982666749797229</c:v>
                </c:pt>
                <c:pt idx="2">
                  <c:v>0.18228968235564375</c:v>
                </c:pt>
                <c:pt idx="3">
                  <c:v>1.2146573757781877E-4</c:v>
                </c:pt>
                <c:pt idx="4">
                  <c:v>4.0768431470193942E-3</c:v>
                </c:pt>
                <c:pt idx="5">
                  <c:v>2.1342413020697882E-2</c:v>
                </c:pt>
                <c:pt idx="6">
                  <c:v>1.6556399043957601E-3</c:v>
                </c:pt>
                <c:pt idx="7">
                  <c:v>1.3053904675839429E-3</c:v>
                </c:pt>
                <c:pt idx="8">
                  <c:v>0</c:v>
                </c:pt>
                <c:pt idx="9">
                  <c:v>1.63624652740215E-3</c:v>
                </c:pt>
                <c:pt idx="10">
                  <c:v>0.19574356427424247</c:v>
                </c:pt>
                <c:pt idx="11">
                  <c:v>6.6703976773294996E-3</c:v>
                </c:pt>
                <c:pt idx="12">
                  <c:v>0</c:v>
                </c:pt>
                <c:pt idx="13">
                  <c:v>0</c:v>
                </c:pt>
                <c:pt idx="14">
                  <c:v>0</c:v>
                </c:pt>
              </c:numCache>
            </c:numRef>
          </c:val>
          <c:smooth val="0"/>
          <c:extLst>
            <c:ext xmlns:c16="http://schemas.microsoft.com/office/drawing/2014/chart" uri="{C3380CC4-5D6E-409C-BE32-E72D297353CC}">
              <c16:uniqueId val="{00000005-A6F4-43EB-BAF9-40B6E00C2C6B}"/>
            </c:ext>
          </c:extLst>
        </c:ser>
        <c:ser>
          <c:idx val="6"/>
          <c:order val="6"/>
          <c:tx>
            <c:strRef>
              <c:f>'[Pondération valeurs.xlsx]Feuil1'!$A$62</c:f>
              <c:strCache>
                <c:ptCount val="1"/>
                <c:pt idx="0">
                  <c:v>LIME3 </c:v>
                </c:pt>
              </c:strCache>
            </c:strRef>
          </c:tx>
          <c:spPr>
            <a:ln w="28575" cap="rnd">
              <a:solidFill>
                <a:srgbClr val="E92BCE"/>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valeurs.xlsx]Feuil1'!$B$62:$P$62</c:f>
              <c:numCache>
                <c:formatCode>0.00%</c:formatCode>
                <c:ptCount val="15"/>
                <c:pt idx="1">
                  <c:v>0.27786512590164408</c:v>
                </c:pt>
                <c:pt idx="2">
                  <c:v>0.26765135697366416</c:v>
                </c:pt>
                <c:pt idx="3">
                  <c:v>0</c:v>
                </c:pt>
                <c:pt idx="4">
                  <c:v>0</c:v>
                </c:pt>
                <c:pt idx="5">
                  <c:v>0</c:v>
                </c:pt>
                <c:pt idx="6">
                  <c:v>0</c:v>
                </c:pt>
                <c:pt idx="7">
                  <c:v>0</c:v>
                </c:pt>
                <c:pt idx="8">
                  <c:v>0.33548711817240429</c:v>
                </c:pt>
                <c:pt idx="9">
                  <c:v>0</c:v>
                </c:pt>
                <c:pt idx="10">
                  <c:v>0.11849243578117642</c:v>
                </c:pt>
                <c:pt idx="11">
                  <c:v>2.671871852036433E-7</c:v>
                </c:pt>
                <c:pt idx="12">
                  <c:v>5.0369598392584051E-4</c:v>
                </c:pt>
                <c:pt idx="13">
                  <c:v>0</c:v>
                </c:pt>
                <c:pt idx="14">
                  <c:v>0</c:v>
                </c:pt>
              </c:numCache>
            </c:numRef>
          </c:val>
          <c:smooth val="0"/>
          <c:extLst>
            <c:ext xmlns:c16="http://schemas.microsoft.com/office/drawing/2014/chart" uri="{C3380CC4-5D6E-409C-BE32-E72D297353CC}">
              <c16:uniqueId val="{00000006-A6F4-43EB-BAF9-40B6E00C2C6B}"/>
            </c:ext>
          </c:extLst>
        </c:ser>
        <c:ser>
          <c:idx val="7"/>
          <c:order val="7"/>
          <c:tx>
            <c:strRef>
              <c:f>'[Pondération valeurs.xlsx]Feuil1'!$A$63</c:f>
              <c:strCache>
                <c:ptCount val="1"/>
                <c:pt idx="0">
                  <c:v>Environmental Prices </c:v>
                </c:pt>
              </c:strCache>
            </c:strRef>
          </c:tx>
          <c:spPr>
            <a:ln w="28575" cap="rnd">
              <a:solidFill>
                <a:schemeClr val="accent2">
                  <a:lumMod val="60000"/>
                </a:schemeClr>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valeurs.xlsx]Feuil1'!$B$63:$P$63</c:f>
              <c:numCache>
                <c:formatCode>0.00%</c:formatCode>
                <c:ptCount val="15"/>
                <c:pt idx="0">
                  <c:v>0.22146531481602735</c:v>
                </c:pt>
                <c:pt idx="1">
                  <c:v>0.3293527339004419</c:v>
                </c:pt>
                <c:pt idx="2">
                  <c:v>0</c:v>
                </c:pt>
                <c:pt idx="3">
                  <c:v>2.0252788915411593E-4</c:v>
                </c:pt>
                <c:pt idx="4">
                  <c:v>1.7369782619246191E-3</c:v>
                </c:pt>
                <c:pt idx="5">
                  <c:v>4.7183590931192627E-2</c:v>
                </c:pt>
                <c:pt idx="6">
                  <c:v>3.2869953719281898E-2</c:v>
                </c:pt>
                <c:pt idx="7">
                  <c:v>7.6414730865143471E-3</c:v>
                </c:pt>
                <c:pt idx="8">
                  <c:v>0</c:v>
                </c:pt>
                <c:pt idx="9">
                  <c:v>1.6764036058853997E-3</c:v>
                </c:pt>
                <c:pt idx="10">
                  <c:v>0.33568455221734139</c:v>
                </c:pt>
                <c:pt idx="11">
                  <c:v>2.1950445642364275E-2</c:v>
                </c:pt>
                <c:pt idx="12">
                  <c:v>0</c:v>
                </c:pt>
                <c:pt idx="13">
                  <c:v>0</c:v>
                </c:pt>
                <c:pt idx="14">
                  <c:v>0</c:v>
                </c:pt>
              </c:numCache>
            </c:numRef>
          </c:val>
          <c:smooth val="0"/>
          <c:extLst>
            <c:ext xmlns:c16="http://schemas.microsoft.com/office/drawing/2014/chart" uri="{C3380CC4-5D6E-409C-BE32-E72D297353CC}">
              <c16:uniqueId val="{00000007-A6F4-43EB-BAF9-40B6E00C2C6B}"/>
            </c:ext>
          </c:extLst>
        </c:ser>
        <c:ser>
          <c:idx val="8"/>
          <c:order val="8"/>
          <c:tx>
            <c:strRef>
              <c:f>'[Pondération valeurs.xlsx]Feuil1'!$A$64</c:f>
              <c:strCache>
                <c:ptCount val="1"/>
                <c:pt idx="0">
                  <c:v>EPS </c:v>
                </c:pt>
              </c:strCache>
            </c:strRef>
          </c:tx>
          <c:spPr>
            <a:ln w="28575" cap="rnd">
              <a:solidFill>
                <a:srgbClr val="9E283C"/>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valeurs.xlsx]Feuil1'!$B$64:$P$64</c:f>
              <c:numCache>
                <c:formatCode>0.00%</c:formatCode>
                <c:ptCount val="15"/>
                <c:pt idx="0">
                  <c:v>5.5535643279057114E-5</c:v>
                </c:pt>
                <c:pt idx="1">
                  <c:v>0.26758211333650112</c:v>
                </c:pt>
                <c:pt idx="2">
                  <c:v>0.12875</c:v>
                </c:pt>
                <c:pt idx="3">
                  <c:v>0</c:v>
                </c:pt>
                <c:pt idx="4">
                  <c:v>1.2218377889504255E-5</c:v>
                </c:pt>
                <c:pt idx="5">
                  <c:v>0</c:v>
                </c:pt>
                <c:pt idx="6">
                  <c:v>1.4018964241264047E-3</c:v>
                </c:pt>
                <c:pt idx="7">
                  <c:v>1.1384961654056145E-5</c:v>
                </c:pt>
                <c:pt idx="8">
                  <c:v>0.40692278193382986</c:v>
                </c:pt>
                <c:pt idx="9">
                  <c:v>5.3631510605113762E-5</c:v>
                </c:pt>
                <c:pt idx="10">
                  <c:v>0.12877301353044962</c:v>
                </c:pt>
                <c:pt idx="11">
                  <c:v>4.4231648051490111E-3</c:v>
                </c:pt>
                <c:pt idx="12">
                  <c:v>3.6127930340288492E-5</c:v>
                </c:pt>
                <c:pt idx="13">
                  <c:v>0</c:v>
                </c:pt>
                <c:pt idx="14">
                  <c:v>0</c:v>
                </c:pt>
              </c:numCache>
            </c:numRef>
          </c:val>
          <c:smooth val="0"/>
          <c:extLst>
            <c:ext xmlns:c16="http://schemas.microsoft.com/office/drawing/2014/chart" uri="{C3380CC4-5D6E-409C-BE32-E72D297353CC}">
              <c16:uniqueId val="{00000008-A6F4-43EB-BAF9-40B6E00C2C6B}"/>
            </c:ext>
          </c:extLst>
        </c:ser>
        <c:ser>
          <c:idx val="9"/>
          <c:order val="9"/>
          <c:tx>
            <c:strRef>
              <c:f>'[Pondération valeurs.xlsx]Feuil1'!$A$65</c:f>
              <c:strCache>
                <c:ptCount val="1"/>
                <c:pt idx="0">
                  <c:v>MMG </c:v>
                </c:pt>
              </c:strCache>
            </c:strRef>
          </c:tx>
          <c:spPr>
            <a:ln w="28575" cap="rnd">
              <a:solidFill>
                <a:schemeClr val="accent4">
                  <a:lumMod val="60000"/>
                </a:schemeClr>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valeurs.xlsx]Feuil1'!$B$65:$P$65</c:f>
              <c:numCache>
                <c:formatCode>0.00%</c:formatCode>
                <c:ptCount val="15"/>
                <c:pt idx="0">
                  <c:v>2.01E-2</c:v>
                </c:pt>
                <c:pt idx="1">
                  <c:v>0.4486</c:v>
                </c:pt>
                <c:pt idx="2">
                  <c:v>0.15117100773845299</c:v>
                </c:pt>
                <c:pt idx="3">
                  <c:v>6.2928574625661091E-4</c:v>
                </c:pt>
                <c:pt idx="4">
                  <c:v>0.11940000000000001</c:v>
                </c:pt>
                <c:pt idx="5">
                  <c:v>0.11609999999999999</c:v>
                </c:pt>
                <c:pt idx="6">
                  <c:v>1.4E-3</c:v>
                </c:pt>
                <c:pt idx="7">
                  <c:v>0</c:v>
                </c:pt>
                <c:pt idx="8">
                  <c:v>2.4489172069006168E-4</c:v>
                </c:pt>
                <c:pt idx="9">
                  <c:v>8.0000000000000004E-4</c:v>
                </c:pt>
                <c:pt idx="10">
                  <c:v>0.12570924404080502</c:v>
                </c:pt>
                <c:pt idx="11">
                  <c:v>4.0390326836217981E-2</c:v>
                </c:pt>
                <c:pt idx="12">
                  <c:v>6.3346734566193733E-3</c:v>
                </c:pt>
                <c:pt idx="13">
                  <c:v>0</c:v>
                </c:pt>
                <c:pt idx="14">
                  <c:v>0</c:v>
                </c:pt>
              </c:numCache>
            </c:numRef>
          </c:val>
          <c:smooth val="0"/>
          <c:extLst>
            <c:ext xmlns:c16="http://schemas.microsoft.com/office/drawing/2014/chart" uri="{C3380CC4-5D6E-409C-BE32-E72D297353CC}">
              <c16:uniqueId val="{00000009-A6F4-43EB-BAF9-40B6E00C2C6B}"/>
            </c:ext>
          </c:extLst>
        </c:ser>
        <c:ser>
          <c:idx val="10"/>
          <c:order val="10"/>
          <c:tx>
            <c:strRef>
              <c:f>'[Pondération valeurs.xlsx]Feuil1'!$A$66</c:f>
              <c:strCache>
                <c:ptCount val="1"/>
                <c:pt idx="0">
                  <c:v>Ecotax 2002 </c:v>
                </c:pt>
              </c:strCache>
            </c:strRef>
          </c:tx>
          <c:spPr>
            <a:ln w="28575" cap="rnd">
              <a:solidFill>
                <a:srgbClr val="C00000"/>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valeurs.xlsx]Feuil1'!$B$66:$P$66</c:f>
              <c:numCache>
                <c:formatCode>0.00%</c:formatCode>
                <c:ptCount val="15"/>
                <c:pt idx="0">
                  <c:v>5.7410968771899875E-3</c:v>
                </c:pt>
                <c:pt idx="1">
                  <c:v>3.9491501027997068E-2</c:v>
                </c:pt>
                <c:pt idx="2">
                  <c:v>6.1191137535036064E-2</c:v>
                </c:pt>
                <c:pt idx="3">
                  <c:v>0</c:v>
                </c:pt>
                <c:pt idx="4">
                  <c:v>8.7095553564516426E-4</c:v>
                </c:pt>
                <c:pt idx="5">
                  <c:v>8.4046456329895519E-3</c:v>
                </c:pt>
                <c:pt idx="6">
                  <c:v>0</c:v>
                </c:pt>
                <c:pt idx="7">
                  <c:v>0</c:v>
                </c:pt>
                <c:pt idx="8">
                  <c:v>0</c:v>
                </c:pt>
                <c:pt idx="9">
                  <c:v>1.761866340838045E-4</c:v>
                </c:pt>
                <c:pt idx="10">
                  <c:v>3.4431156276282915E-10</c:v>
                </c:pt>
                <c:pt idx="11">
                  <c:v>0.82481691261578938</c:v>
                </c:pt>
                <c:pt idx="12">
                  <c:v>0</c:v>
                </c:pt>
                <c:pt idx="13">
                  <c:v>0</c:v>
                </c:pt>
                <c:pt idx="14">
                  <c:v>0</c:v>
                </c:pt>
              </c:numCache>
            </c:numRef>
          </c:val>
          <c:smooth val="0"/>
          <c:extLst>
            <c:ext xmlns:c16="http://schemas.microsoft.com/office/drawing/2014/chart" uri="{C3380CC4-5D6E-409C-BE32-E72D297353CC}">
              <c16:uniqueId val="{0000000A-A6F4-43EB-BAF9-40B6E00C2C6B}"/>
            </c:ext>
          </c:extLst>
        </c:ser>
        <c:ser>
          <c:idx val="11"/>
          <c:order val="11"/>
          <c:tx>
            <c:strRef>
              <c:f>'[Pondération valeurs.xlsx]Feuil1'!$A$67</c:f>
              <c:strCache>
                <c:ptCount val="1"/>
                <c:pt idx="0">
                  <c:v>Ecovalue14 </c:v>
                </c:pt>
              </c:strCache>
            </c:strRef>
          </c:tx>
          <c:spPr>
            <a:ln w="28575" cap="rnd">
              <a:solidFill>
                <a:schemeClr val="accent2">
                  <a:lumMod val="60000"/>
                  <a:lumOff val="40000"/>
                </a:schemeClr>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valeurs.xlsx]Feuil1'!$B$67:$P$67</c:f>
              <c:numCache>
                <c:formatCode>0.00%</c:formatCode>
                <c:ptCount val="15"/>
                <c:pt idx="0">
                  <c:v>1.5754041115512381E-2</c:v>
                </c:pt>
                <c:pt idx="1">
                  <c:v>0.56769999999999998</c:v>
                </c:pt>
                <c:pt idx="2">
                  <c:v>0.16151177735363489</c:v>
                </c:pt>
                <c:pt idx="3">
                  <c:v>0</c:v>
                </c:pt>
                <c:pt idx="4">
                  <c:v>3.3628608562401872E-2</c:v>
                </c:pt>
                <c:pt idx="5">
                  <c:v>4.5795463910122812E-2</c:v>
                </c:pt>
                <c:pt idx="6">
                  <c:v>0</c:v>
                </c:pt>
                <c:pt idx="7">
                  <c:v>3.9222308060893746E-3</c:v>
                </c:pt>
                <c:pt idx="8">
                  <c:v>0</c:v>
                </c:pt>
                <c:pt idx="9">
                  <c:v>0</c:v>
                </c:pt>
                <c:pt idx="10">
                  <c:v>4.1459654659666119E-2</c:v>
                </c:pt>
                <c:pt idx="11">
                  <c:v>0.11316826583846945</c:v>
                </c:pt>
                <c:pt idx="12">
                  <c:v>0</c:v>
                </c:pt>
                <c:pt idx="13">
                  <c:v>0</c:v>
                </c:pt>
                <c:pt idx="14">
                  <c:v>0</c:v>
                </c:pt>
              </c:numCache>
            </c:numRef>
          </c:val>
          <c:smooth val="0"/>
          <c:extLst>
            <c:ext xmlns:c16="http://schemas.microsoft.com/office/drawing/2014/chart" uri="{C3380CC4-5D6E-409C-BE32-E72D297353CC}">
              <c16:uniqueId val="{0000000B-A6F4-43EB-BAF9-40B6E00C2C6B}"/>
            </c:ext>
          </c:extLst>
        </c:ser>
        <c:ser>
          <c:idx val="12"/>
          <c:order val="12"/>
          <c:tx>
            <c:strRef>
              <c:f>'[Pondération valeurs.xlsx]Feuil1'!$A$68</c:f>
              <c:strCache>
                <c:ptCount val="1"/>
                <c:pt idx="0">
                  <c:v>EVR </c:v>
                </c:pt>
              </c:strCache>
            </c:strRef>
          </c:tx>
          <c:spPr>
            <a:ln w="28575" cap="rnd">
              <a:solidFill>
                <a:srgbClr val="C97E71"/>
              </a:solidFill>
              <a:round/>
            </a:ln>
            <a:effectLst/>
          </c:spPr>
          <c:marker>
            <c:symbol val="none"/>
          </c:marker>
          <c:cat>
            <c:strRef>
              <c:f>'[Pondération valeurs.xlsx]Feuil1'!$B$55:$P$55</c:f>
              <c:strCache>
                <c:ptCount val="15"/>
                <c:pt idx="0">
                  <c:v>Acidification</c:v>
                </c:pt>
                <c:pt idx="1">
                  <c:v>Climate change</c:v>
                </c:pt>
                <c:pt idx="2">
                  <c:v>Fossil resources</c:v>
                </c:pt>
                <c:pt idx="3">
                  <c:v>Freshwater ecotoxicity</c:v>
                </c:pt>
                <c:pt idx="4">
                  <c:v>Freshwater eutrophication</c:v>
                </c:pt>
                <c:pt idx="5">
                  <c:v>Human toxicity</c:v>
                </c:pt>
                <c:pt idx="6">
                  <c:v>Ionizing radiation</c:v>
                </c:pt>
                <c:pt idx="7">
                  <c:v>Marine eutrophication</c:v>
                </c:pt>
                <c:pt idx="8">
                  <c:v>Mineral resources</c:v>
                </c:pt>
                <c:pt idx="9">
                  <c:v>Ozone depletion</c:v>
                </c:pt>
                <c:pt idx="10">
                  <c:v>Particulate matter</c:v>
                </c:pt>
                <c:pt idx="11">
                  <c:v>POCP</c:v>
                </c:pt>
                <c:pt idx="12">
                  <c:v>Water use</c:v>
                </c:pt>
                <c:pt idx="13">
                  <c:v>Land use</c:v>
                </c:pt>
                <c:pt idx="14">
                  <c:v>Terrestrial eutrophication</c:v>
                </c:pt>
              </c:strCache>
            </c:strRef>
          </c:cat>
          <c:val>
            <c:numRef>
              <c:f>'[Pondération valeurs.xlsx]Feuil1'!$B$68:$P$68</c:f>
              <c:numCache>
                <c:formatCode>0.00%</c:formatCode>
                <c:ptCount val="15"/>
                <c:pt idx="0">
                  <c:v>0.13453925681156451</c:v>
                </c:pt>
                <c:pt idx="1">
                  <c:v>0.35054169633608384</c:v>
                </c:pt>
                <c:pt idx="2">
                  <c:v>0.3427</c:v>
                </c:pt>
                <c:pt idx="3">
                  <c:v>9.8117847772581529E-5</c:v>
                </c:pt>
                <c:pt idx="4">
                  <c:v>6.1283055145646996E-3</c:v>
                </c:pt>
                <c:pt idx="5">
                  <c:v>4.889662573712928E-2</c:v>
                </c:pt>
                <c:pt idx="6">
                  <c:v>0</c:v>
                </c:pt>
                <c:pt idx="7">
                  <c:v>0</c:v>
                </c:pt>
                <c:pt idx="8">
                  <c:v>2.6257792763084459E-4</c:v>
                </c:pt>
                <c:pt idx="9">
                  <c:v>0</c:v>
                </c:pt>
                <c:pt idx="10">
                  <c:v>4.3581484240114508E-2</c:v>
                </c:pt>
                <c:pt idx="11">
                  <c:v>4.6579383716887135E-2</c:v>
                </c:pt>
                <c:pt idx="12">
                  <c:v>1E-3</c:v>
                </c:pt>
                <c:pt idx="13">
                  <c:v>0</c:v>
                </c:pt>
                <c:pt idx="14">
                  <c:v>0</c:v>
                </c:pt>
              </c:numCache>
            </c:numRef>
          </c:val>
          <c:smooth val="0"/>
          <c:extLst>
            <c:ext xmlns:c16="http://schemas.microsoft.com/office/drawing/2014/chart" uri="{C3380CC4-5D6E-409C-BE32-E72D297353CC}">
              <c16:uniqueId val="{0000000C-A6F4-43EB-BAF9-40B6E00C2C6B}"/>
            </c:ext>
          </c:extLst>
        </c:ser>
        <c:dLbls>
          <c:showLegendKey val="0"/>
          <c:showVal val="0"/>
          <c:showCatName val="0"/>
          <c:showSerName val="0"/>
          <c:showPercent val="0"/>
          <c:showBubbleSize val="0"/>
        </c:dLbls>
        <c:marker val="1"/>
        <c:smooth val="0"/>
        <c:axId val="990815023"/>
        <c:axId val="990815439"/>
      </c:lineChart>
      <c:catAx>
        <c:axId val="99081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90815439"/>
        <c:crosses val="autoZero"/>
        <c:auto val="1"/>
        <c:lblAlgn val="ctr"/>
        <c:lblOffset val="100"/>
        <c:noMultiLvlLbl val="0"/>
      </c:catAx>
      <c:valAx>
        <c:axId val="990815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908150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VAT rate floors and annual surpluses generated by a progressive tax shift from VAT to an LCA-based tax </a:t>
            </a:r>
          </a:p>
          <a:p>
            <a:pPr>
              <a:defRPr/>
            </a:pPr>
            <a:r>
              <a:rPr lang="en-US" sz="1400" b="0" i="0" baseline="0" dirty="0">
                <a:effectLst/>
              </a:rPr>
              <a:t>associated with + 0.05 US$/</a:t>
            </a:r>
            <a:r>
              <a:rPr lang="en-US" sz="1400" b="0" i="0" baseline="0" dirty="0" err="1">
                <a:effectLst/>
              </a:rPr>
              <a:t>litre</a:t>
            </a:r>
            <a:r>
              <a:rPr lang="en-US" sz="1400" b="0" i="0" baseline="0" dirty="0">
                <a:effectLst/>
              </a:rPr>
              <a:t> of gasoline per year for ten years</a:t>
            </a:r>
            <a:endParaRPr lang="en-BE" sz="1400" dirty="0">
              <a:effectLst/>
            </a:endParaRPr>
          </a:p>
        </c:rich>
      </c:tx>
      <c:layout>
        <c:manualLayout>
          <c:xMode val="edge"/>
          <c:yMode val="edge"/>
          <c:x val="0.27192581072836097"/>
          <c:y val="3.5398171447882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6088466882816114E-2"/>
          <c:y val="0.16721211785146575"/>
          <c:w val="0.90361079515573139"/>
          <c:h val="0.7416060606060606"/>
        </c:manualLayout>
      </c:layout>
      <c:barChart>
        <c:barDir val="col"/>
        <c:grouping val="clustered"/>
        <c:varyColors val="0"/>
        <c:ser>
          <c:idx val="0"/>
          <c:order val="0"/>
          <c:spPr>
            <a:solidFill>
              <a:schemeClr val="accent2"/>
            </a:solidFill>
            <a:ln>
              <a:noFill/>
            </a:ln>
            <a:effectLst/>
          </c:spPr>
          <c:invertIfNegative val="0"/>
          <c:cat>
            <c:strRef>
              <c:f>'[graphe nouveaux taux plancher et excédents annuels.xlsx]Feuil1'!$D$8:$D$52</c:f>
              <c:strCache>
                <c:ptCount val="45"/>
                <c:pt idx="0">
                  <c:v>China</c:v>
                </c:pt>
                <c:pt idx="1">
                  <c:v>USA</c:v>
                </c:pt>
                <c:pt idx="2">
                  <c:v>Japan</c:v>
                </c:pt>
                <c:pt idx="3">
                  <c:v>South Korea</c:v>
                </c:pt>
                <c:pt idx="4">
                  <c:v>India</c:v>
                </c:pt>
                <c:pt idx="5">
                  <c:v>Germany</c:v>
                </c:pt>
                <c:pt idx="6">
                  <c:v>United Kingdom</c:v>
                </c:pt>
                <c:pt idx="7">
                  <c:v>Brazil</c:v>
                </c:pt>
                <c:pt idx="8">
                  <c:v>France</c:v>
                </c:pt>
                <c:pt idx="9">
                  <c:v>Switzerland</c:v>
                </c:pt>
                <c:pt idx="10">
                  <c:v>Russia</c:v>
                </c:pt>
                <c:pt idx="11">
                  <c:v>Canada</c:v>
                </c:pt>
                <c:pt idx="12">
                  <c:v>Spain</c:v>
                </c:pt>
                <c:pt idx="13">
                  <c:v>Indonesia</c:v>
                </c:pt>
                <c:pt idx="14">
                  <c:v>Australia</c:v>
                </c:pt>
                <c:pt idx="15">
                  <c:v>Italy</c:v>
                </c:pt>
                <c:pt idx="16">
                  <c:v>Netherlands</c:v>
                </c:pt>
                <c:pt idx="17">
                  <c:v>Poland</c:v>
                </c:pt>
                <c:pt idx="18">
                  <c:v>Belgium</c:v>
                </c:pt>
                <c:pt idx="19">
                  <c:v>Mexico</c:v>
                </c:pt>
                <c:pt idx="20">
                  <c:v>South Africa</c:v>
                </c:pt>
                <c:pt idx="21">
                  <c:v>Austria</c:v>
                </c:pt>
                <c:pt idx="22">
                  <c:v>New Zealand</c:v>
                </c:pt>
                <c:pt idx="23">
                  <c:v>Israel</c:v>
                </c:pt>
                <c:pt idx="24">
                  <c:v>Ireland</c:v>
                </c:pt>
                <c:pt idx="25">
                  <c:v>Egypt</c:v>
                </c:pt>
                <c:pt idx="26">
                  <c:v>Chile</c:v>
                </c:pt>
                <c:pt idx="27">
                  <c:v>Norway</c:v>
                </c:pt>
                <c:pt idx="28">
                  <c:v>Sweden</c:v>
                </c:pt>
                <c:pt idx="29">
                  <c:v>Greece</c:v>
                </c:pt>
                <c:pt idx="30">
                  <c:v>Luxembourg</c:v>
                </c:pt>
                <c:pt idx="31">
                  <c:v>Portugal</c:v>
                </c:pt>
                <c:pt idx="32">
                  <c:v>Turkey</c:v>
                </c:pt>
                <c:pt idx="33">
                  <c:v>Czech Republic</c:v>
                </c:pt>
                <c:pt idx="34">
                  <c:v>Slovenia</c:v>
                </c:pt>
                <c:pt idx="35">
                  <c:v>Kenya</c:v>
                </c:pt>
                <c:pt idx="36">
                  <c:v>Iceland</c:v>
                </c:pt>
                <c:pt idx="37">
                  <c:v>Estonia</c:v>
                </c:pt>
                <c:pt idx="38">
                  <c:v>Lithuania</c:v>
                </c:pt>
                <c:pt idx="39">
                  <c:v>Finland</c:v>
                </c:pt>
                <c:pt idx="40">
                  <c:v>Slovak Republic</c:v>
                </c:pt>
                <c:pt idx="41">
                  <c:v>Latvia</c:v>
                </c:pt>
                <c:pt idx="42">
                  <c:v>Argentina</c:v>
                </c:pt>
                <c:pt idx="43">
                  <c:v>Denmark</c:v>
                </c:pt>
                <c:pt idx="44">
                  <c:v>Hungary</c:v>
                </c:pt>
              </c:strCache>
            </c:strRef>
          </c:cat>
          <c:val>
            <c:numRef>
              <c:f>'[graphe nouveaux taux plancher et excédents annuels.xlsx]Feuil1'!$E$8:$E$52</c:f>
              <c:numCache>
                <c:formatCode>General</c:formatCode>
                <c:ptCount val="45"/>
                <c:pt idx="0">
                  <c:v>0.17</c:v>
                </c:pt>
                <c:pt idx="1">
                  <c:v>8.4500000000000006E-2</c:v>
                </c:pt>
                <c:pt idx="2">
                  <c:v>0.08</c:v>
                </c:pt>
                <c:pt idx="3">
                  <c:v>0.1</c:v>
                </c:pt>
                <c:pt idx="4">
                  <c:v>0.15</c:v>
                </c:pt>
                <c:pt idx="5">
                  <c:v>0.19</c:v>
                </c:pt>
                <c:pt idx="6">
                  <c:v>0.2</c:v>
                </c:pt>
                <c:pt idx="7">
                  <c:v>0.18</c:v>
                </c:pt>
                <c:pt idx="8">
                  <c:v>0.2</c:v>
                </c:pt>
                <c:pt idx="9">
                  <c:v>0.08</c:v>
                </c:pt>
                <c:pt idx="10">
                  <c:v>0.18</c:v>
                </c:pt>
                <c:pt idx="11">
                  <c:v>0.11</c:v>
                </c:pt>
                <c:pt idx="12">
                  <c:v>0.21</c:v>
                </c:pt>
                <c:pt idx="13">
                  <c:v>0.1</c:v>
                </c:pt>
                <c:pt idx="14">
                  <c:v>0.1</c:v>
                </c:pt>
                <c:pt idx="15">
                  <c:v>0.22</c:v>
                </c:pt>
                <c:pt idx="16">
                  <c:v>0.21</c:v>
                </c:pt>
                <c:pt idx="17">
                  <c:v>0.23</c:v>
                </c:pt>
                <c:pt idx="18">
                  <c:v>0.21</c:v>
                </c:pt>
                <c:pt idx="19">
                  <c:v>0.16</c:v>
                </c:pt>
                <c:pt idx="20">
                  <c:v>0.14000000000000001</c:v>
                </c:pt>
                <c:pt idx="21">
                  <c:v>0.2</c:v>
                </c:pt>
                <c:pt idx="22">
                  <c:v>0.15</c:v>
                </c:pt>
                <c:pt idx="23">
                  <c:v>0.17</c:v>
                </c:pt>
                <c:pt idx="24">
                  <c:v>0.23</c:v>
                </c:pt>
                <c:pt idx="25">
                  <c:v>0.14000000000000001</c:v>
                </c:pt>
                <c:pt idx="26">
                  <c:v>0.19</c:v>
                </c:pt>
                <c:pt idx="27">
                  <c:v>0.25</c:v>
                </c:pt>
                <c:pt idx="28">
                  <c:v>0.25</c:v>
                </c:pt>
                <c:pt idx="29">
                  <c:v>0.24</c:v>
                </c:pt>
                <c:pt idx="30">
                  <c:v>0.17</c:v>
                </c:pt>
                <c:pt idx="31">
                  <c:v>0.23</c:v>
                </c:pt>
                <c:pt idx="32">
                  <c:v>0.18</c:v>
                </c:pt>
                <c:pt idx="33">
                  <c:v>0.21</c:v>
                </c:pt>
                <c:pt idx="34">
                  <c:v>0.22</c:v>
                </c:pt>
                <c:pt idx="35">
                  <c:v>0.16</c:v>
                </c:pt>
                <c:pt idx="36">
                  <c:v>0.24</c:v>
                </c:pt>
                <c:pt idx="37">
                  <c:v>0.2</c:v>
                </c:pt>
                <c:pt idx="38">
                  <c:v>0.21</c:v>
                </c:pt>
                <c:pt idx="39">
                  <c:v>0.24</c:v>
                </c:pt>
                <c:pt idx="40">
                  <c:v>0.2</c:v>
                </c:pt>
                <c:pt idx="41">
                  <c:v>0.21</c:v>
                </c:pt>
                <c:pt idx="42">
                  <c:v>0.21</c:v>
                </c:pt>
                <c:pt idx="43">
                  <c:v>0.25</c:v>
                </c:pt>
                <c:pt idx="44">
                  <c:v>0.27</c:v>
                </c:pt>
              </c:numCache>
            </c:numRef>
          </c:val>
          <c:extLst>
            <c:ext xmlns:c16="http://schemas.microsoft.com/office/drawing/2014/chart" uri="{C3380CC4-5D6E-409C-BE32-E72D297353CC}">
              <c16:uniqueId val="{00000000-6358-46CD-B517-DD4E596C9BB4}"/>
            </c:ext>
          </c:extLst>
        </c:ser>
        <c:ser>
          <c:idx val="1"/>
          <c:order val="1"/>
          <c:spPr>
            <a:solidFill>
              <a:schemeClr val="accent1"/>
            </a:solidFill>
            <a:ln>
              <a:noFill/>
            </a:ln>
            <a:effectLst/>
          </c:spPr>
          <c:invertIfNegative val="0"/>
          <c:cat>
            <c:strRef>
              <c:f>'[graphe nouveaux taux plancher et excédents annuels.xlsx]Feuil1'!$D$8:$D$52</c:f>
              <c:strCache>
                <c:ptCount val="45"/>
                <c:pt idx="0">
                  <c:v>China</c:v>
                </c:pt>
                <c:pt idx="1">
                  <c:v>USA</c:v>
                </c:pt>
                <c:pt idx="2">
                  <c:v>Japan</c:v>
                </c:pt>
                <c:pt idx="3">
                  <c:v>South Korea</c:v>
                </c:pt>
                <c:pt idx="4">
                  <c:v>India</c:v>
                </c:pt>
                <c:pt idx="5">
                  <c:v>Germany</c:v>
                </c:pt>
                <c:pt idx="6">
                  <c:v>United Kingdom</c:v>
                </c:pt>
                <c:pt idx="7">
                  <c:v>Brazil</c:v>
                </c:pt>
                <c:pt idx="8">
                  <c:v>France</c:v>
                </c:pt>
                <c:pt idx="9">
                  <c:v>Switzerland</c:v>
                </c:pt>
                <c:pt idx="10">
                  <c:v>Russia</c:v>
                </c:pt>
                <c:pt idx="11">
                  <c:v>Canada</c:v>
                </c:pt>
                <c:pt idx="12">
                  <c:v>Spain</c:v>
                </c:pt>
                <c:pt idx="13">
                  <c:v>Indonesia</c:v>
                </c:pt>
                <c:pt idx="14">
                  <c:v>Australia</c:v>
                </c:pt>
                <c:pt idx="15">
                  <c:v>Italy</c:v>
                </c:pt>
                <c:pt idx="16">
                  <c:v>Netherlands</c:v>
                </c:pt>
                <c:pt idx="17">
                  <c:v>Poland</c:v>
                </c:pt>
                <c:pt idx="18">
                  <c:v>Belgium</c:v>
                </c:pt>
                <c:pt idx="19">
                  <c:v>Mexico</c:v>
                </c:pt>
                <c:pt idx="20">
                  <c:v>South Africa</c:v>
                </c:pt>
                <c:pt idx="21">
                  <c:v>Austria</c:v>
                </c:pt>
                <c:pt idx="22">
                  <c:v>New Zealand</c:v>
                </c:pt>
                <c:pt idx="23">
                  <c:v>Israel</c:v>
                </c:pt>
                <c:pt idx="24">
                  <c:v>Ireland</c:v>
                </c:pt>
                <c:pt idx="25">
                  <c:v>Egypt</c:v>
                </c:pt>
                <c:pt idx="26">
                  <c:v>Chile</c:v>
                </c:pt>
                <c:pt idx="27">
                  <c:v>Norway</c:v>
                </c:pt>
                <c:pt idx="28">
                  <c:v>Sweden</c:v>
                </c:pt>
                <c:pt idx="29">
                  <c:v>Greece</c:v>
                </c:pt>
                <c:pt idx="30">
                  <c:v>Luxembourg</c:v>
                </c:pt>
                <c:pt idx="31">
                  <c:v>Portugal</c:v>
                </c:pt>
                <c:pt idx="32">
                  <c:v>Turkey</c:v>
                </c:pt>
                <c:pt idx="33">
                  <c:v>Czech Republic</c:v>
                </c:pt>
                <c:pt idx="34">
                  <c:v>Slovenia</c:v>
                </c:pt>
                <c:pt idx="35">
                  <c:v>Kenya</c:v>
                </c:pt>
                <c:pt idx="36">
                  <c:v>Iceland</c:v>
                </c:pt>
                <c:pt idx="37">
                  <c:v>Estonia</c:v>
                </c:pt>
                <c:pt idx="38">
                  <c:v>Lithuania</c:v>
                </c:pt>
                <c:pt idx="39">
                  <c:v>Finland</c:v>
                </c:pt>
                <c:pt idx="40">
                  <c:v>Slovak Republic</c:v>
                </c:pt>
                <c:pt idx="41">
                  <c:v>Latvia</c:v>
                </c:pt>
                <c:pt idx="42">
                  <c:v>Argentina</c:v>
                </c:pt>
                <c:pt idx="43">
                  <c:v>Denmark</c:v>
                </c:pt>
                <c:pt idx="44">
                  <c:v>Hungary</c:v>
                </c:pt>
              </c:strCache>
            </c:strRef>
          </c:cat>
          <c:val>
            <c:numRef>
              <c:f>'[graphe nouveaux taux plancher et excédents annuels.xlsx]Feuil1'!$F$8:$F$52</c:f>
              <c:numCache>
                <c:formatCode>General</c:formatCode>
                <c:ptCount val="45"/>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0.01</c:v>
                </c:pt>
                <c:pt idx="34">
                  <c:v>0.01</c:v>
                </c:pt>
                <c:pt idx="35">
                  <c:v>0.01</c:v>
                </c:pt>
                <c:pt idx="36">
                  <c:v>0.01</c:v>
                </c:pt>
                <c:pt idx="37">
                  <c:v>0.01</c:v>
                </c:pt>
                <c:pt idx="38">
                  <c:v>1.0999999999999999E-2</c:v>
                </c:pt>
                <c:pt idx="39">
                  <c:v>1.4999999999999999E-2</c:v>
                </c:pt>
                <c:pt idx="40">
                  <c:v>1.9E-2</c:v>
                </c:pt>
                <c:pt idx="41">
                  <c:v>2.3E-2</c:v>
                </c:pt>
                <c:pt idx="42">
                  <c:v>2.1069999999999998E-2</c:v>
                </c:pt>
                <c:pt idx="43">
                  <c:v>0.10050000000000001</c:v>
                </c:pt>
                <c:pt idx="44">
                  <c:v>0.109</c:v>
                </c:pt>
              </c:numCache>
            </c:numRef>
          </c:val>
          <c:extLst>
            <c:ext xmlns:c16="http://schemas.microsoft.com/office/drawing/2014/chart" uri="{C3380CC4-5D6E-409C-BE32-E72D297353CC}">
              <c16:uniqueId val="{00000001-6358-46CD-B517-DD4E596C9BB4}"/>
            </c:ext>
          </c:extLst>
        </c:ser>
        <c:ser>
          <c:idx val="2"/>
          <c:order val="2"/>
          <c:spPr>
            <a:solidFill>
              <a:srgbClr val="00B050"/>
            </a:solidFill>
            <a:ln>
              <a:noFill/>
            </a:ln>
            <a:effectLst/>
          </c:spPr>
          <c:invertIfNegative val="0"/>
          <c:cat>
            <c:strRef>
              <c:f>'[graphe nouveaux taux plancher et excédents annuels.xlsx]Feuil1'!$D$8:$D$52</c:f>
              <c:strCache>
                <c:ptCount val="45"/>
                <c:pt idx="0">
                  <c:v>China</c:v>
                </c:pt>
                <c:pt idx="1">
                  <c:v>USA</c:v>
                </c:pt>
                <c:pt idx="2">
                  <c:v>Japan</c:v>
                </c:pt>
                <c:pt idx="3">
                  <c:v>South Korea</c:v>
                </c:pt>
                <c:pt idx="4">
                  <c:v>India</c:v>
                </c:pt>
                <c:pt idx="5">
                  <c:v>Germany</c:v>
                </c:pt>
                <c:pt idx="6">
                  <c:v>United Kingdom</c:v>
                </c:pt>
                <c:pt idx="7">
                  <c:v>Brazil</c:v>
                </c:pt>
                <c:pt idx="8">
                  <c:v>France</c:v>
                </c:pt>
                <c:pt idx="9">
                  <c:v>Switzerland</c:v>
                </c:pt>
                <c:pt idx="10">
                  <c:v>Russia</c:v>
                </c:pt>
                <c:pt idx="11">
                  <c:v>Canada</c:v>
                </c:pt>
                <c:pt idx="12">
                  <c:v>Spain</c:v>
                </c:pt>
                <c:pt idx="13">
                  <c:v>Indonesia</c:v>
                </c:pt>
                <c:pt idx="14">
                  <c:v>Australia</c:v>
                </c:pt>
                <c:pt idx="15">
                  <c:v>Italy</c:v>
                </c:pt>
                <c:pt idx="16">
                  <c:v>Netherlands</c:v>
                </c:pt>
                <c:pt idx="17">
                  <c:v>Poland</c:v>
                </c:pt>
                <c:pt idx="18">
                  <c:v>Belgium</c:v>
                </c:pt>
                <c:pt idx="19">
                  <c:v>Mexico</c:v>
                </c:pt>
                <c:pt idx="20">
                  <c:v>South Africa</c:v>
                </c:pt>
                <c:pt idx="21">
                  <c:v>Austria</c:v>
                </c:pt>
                <c:pt idx="22">
                  <c:v>New Zealand</c:v>
                </c:pt>
                <c:pt idx="23">
                  <c:v>Israel</c:v>
                </c:pt>
                <c:pt idx="24">
                  <c:v>Ireland</c:v>
                </c:pt>
                <c:pt idx="25">
                  <c:v>Egypt</c:v>
                </c:pt>
                <c:pt idx="26">
                  <c:v>Chile</c:v>
                </c:pt>
                <c:pt idx="27">
                  <c:v>Norway</c:v>
                </c:pt>
                <c:pt idx="28">
                  <c:v>Sweden</c:v>
                </c:pt>
                <c:pt idx="29">
                  <c:v>Greece</c:v>
                </c:pt>
                <c:pt idx="30">
                  <c:v>Luxembourg</c:v>
                </c:pt>
                <c:pt idx="31">
                  <c:v>Portugal</c:v>
                </c:pt>
                <c:pt idx="32">
                  <c:v>Turkey</c:v>
                </c:pt>
                <c:pt idx="33">
                  <c:v>Czech Republic</c:v>
                </c:pt>
                <c:pt idx="34">
                  <c:v>Slovenia</c:v>
                </c:pt>
                <c:pt idx="35">
                  <c:v>Kenya</c:v>
                </c:pt>
                <c:pt idx="36">
                  <c:v>Iceland</c:v>
                </c:pt>
                <c:pt idx="37">
                  <c:v>Estonia</c:v>
                </c:pt>
                <c:pt idx="38">
                  <c:v>Lithuania</c:v>
                </c:pt>
                <c:pt idx="39">
                  <c:v>Finland</c:v>
                </c:pt>
                <c:pt idx="40">
                  <c:v>Slovak Republic</c:v>
                </c:pt>
                <c:pt idx="41">
                  <c:v>Latvia</c:v>
                </c:pt>
                <c:pt idx="42">
                  <c:v>Argentina</c:v>
                </c:pt>
                <c:pt idx="43">
                  <c:v>Denmark</c:v>
                </c:pt>
                <c:pt idx="44">
                  <c:v>Hungary</c:v>
                </c:pt>
              </c:strCache>
            </c:strRef>
          </c:cat>
          <c:val>
            <c:numRef>
              <c:f>'[graphe nouveaux taux plancher et excédents annuels.xlsx]Feuil1'!$G$8:$G$52</c:f>
              <c:numCache>
                <c:formatCode>General</c:formatCode>
                <c:ptCount val="45"/>
                <c:pt idx="0">
                  <c:v>-0.41466631838392931</c:v>
                </c:pt>
                <c:pt idx="1">
                  <c:v>-0.33151112027447333</c:v>
                </c:pt>
                <c:pt idx="2">
                  <c:v>-0.20507327096853362</c:v>
                </c:pt>
                <c:pt idx="3">
                  <c:v>-5.8091894543069192E-2</c:v>
                </c:pt>
                <c:pt idx="4">
                  <c:v>-5.6968243397291916E-2</c:v>
                </c:pt>
                <c:pt idx="5">
                  <c:v>-5.4652784129554668E-2</c:v>
                </c:pt>
                <c:pt idx="6">
                  <c:v>-5.4039282012725266E-2</c:v>
                </c:pt>
                <c:pt idx="7">
                  <c:v>-5.3564221723383564E-2</c:v>
                </c:pt>
                <c:pt idx="8">
                  <c:v>-5.2043851312216081E-2</c:v>
                </c:pt>
                <c:pt idx="9">
                  <c:v>-4.520372369959709E-2</c:v>
                </c:pt>
                <c:pt idx="10">
                  <c:v>-4.2795678701683104E-2</c:v>
                </c:pt>
                <c:pt idx="11">
                  <c:v>-3.9519654991698863E-2</c:v>
                </c:pt>
                <c:pt idx="12">
                  <c:v>-3.7152412513187641E-2</c:v>
                </c:pt>
                <c:pt idx="13">
                  <c:v>-3.1557381461655917E-2</c:v>
                </c:pt>
                <c:pt idx="14">
                  <c:v>-3.11180150684916E-2</c:v>
                </c:pt>
                <c:pt idx="15">
                  <c:v>-1.6051911952908057E-2</c:v>
                </c:pt>
                <c:pt idx="16">
                  <c:v>-1.0516730550113226E-2</c:v>
                </c:pt>
                <c:pt idx="17">
                  <c:v>-9.3074127190854138E-3</c:v>
                </c:pt>
                <c:pt idx="18">
                  <c:v>-8.1636428666268419E-3</c:v>
                </c:pt>
                <c:pt idx="19">
                  <c:v>-7.04093671307308E-3</c:v>
                </c:pt>
                <c:pt idx="20">
                  <c:v>-6.7932540192764401E-3</c:v>
                </c:pt>
                <c:pt idx="21">
                  <c:v>-5.9374064715420841E-3</c:v>
                </c:pt>
                <c:pt idx="22">
                  <c:v>-5.5902059852763275E-3</c:v>
                </c:pt>
                <c:pt idx="23">
                  <c:v>-3.7310356255357913E-3</c:v>
                </c:pt>
                <c:pt idx="24">
                  <c:v>-3.3509726374847731E-3</c:v>
                </c:pt>
                <c:pt idx="25">
                  <c:v>-2.9979341924522619E-3</c:v>
                </c:pt>
                <c:pt idx="26">
                  <c:v>-2.8061955479536833E-3</c:v>
                </c:pt>
                <c:pt idx="27">
                  <c:v>-2.7949621381534945E-3</c:v>
                </c:pt>
                <c:pt idx="28">
                  <c:v>-2.1394261326759404E-3</c:v>
                </c:pt>
                <c:pt idx="29">
                  <c:v>-1.7929549287064909E-3</c:v>
                </c:pt>
                <c:pt idx="30">
                  <c:v>-1.7878035626329729E-3</c:v>
                </c:pt>
                <c:pt idx="31">
                  <c:v>-1.2386255902709594E-3</c:v>
                </c:pt>
                <c:pt idx="32">
                  <c:v>-1.1749288969148132E-3</c:v>
                </c:pt>
                <c:pt idx="33">
                  <c:v>-1.0257531323237443E-3</c:v>
                </c:pt>
                <c:pt idx="34">
                  <c:v>-7.130063338894974E-4</c:v>
                </c:pt>
                <c:pt idx="35">
                  <c:v>-4.8420453689925993E-4</c:v>
                </c:pt>
                <c:pt idx="36">
                  <c:v>-3.966983457886551E-4</c:v>
                </c:pt>
                <c:pt idx="37">
                  <c:v>-1.301983716923523E-6</c:v>
                </c:pt>
                <c:pt idx="38">
                  <c:v>-1.6639767437782286E-6</c:v>
                </c:pt>
                <c:pt idx="39">
                  <c:v>-6.1879825761576855E-5</c:v>
                </c:pt>
                <c:pt idx="40">
                  <c:v>-1.9534463953178407E-6</c:v>
                </c:pt>
                <c:pt idx="41">
                  <c:v>-1.5441462575344085E-6</c:v>
                </c:pt>
                <c:pt idx="42">
                  <c:v>-1.133228550012207E-6</c:v>
                </c:pt>
                <c:pt idx="43">
                  <c:v>-2.6470352700256347E-6</c:v>
                </c:pt>
                <c:pt idx="44">
                  <c:v>-4.7289034497128292E-5</c:v>
                </c:pt>
              </c:numCache>
            </c:numRef>
          </c:val>
          <c:extLst>
            <c:ext xmlns:c16="http://schemas.microsoft.com/office/drawing/2014/chart" uri="{C3380CC4-5D6E-409C-BE32-E72D297353CC}">
              <c16:uniqueId val="{00000002-6358-46CD-B517-DD4E596C9BB4}"/>
            </c:ext>
          </c:extLst>
        </c:ser>
        <c:dLbls>
          <c:showLegendKey val="0"/>
          <c:showVal val="0"/>
          <c:showCatName val="0"/>
          <c:showSerName val="0"/>
          <c:showPercent val="0"/>
          <c:showBubbleSize val="0"/>
        </c:dLbls>
        <c:gapWidth val="123"/>
        <c:overlap val="-10"/>
        <c:axId val="1889156528"/>
        <c:axId val="1889149456"/>
      </c:barChart>
      <c:catAx>
        <c:axId val="1889156528"/>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200" b="0" i="0" baseline="0">
                    <a:solidFill>
                      <a:schemeClr val="accent2"/>
                    </a:solidFill>
                    <a:effectLst/>
                  </a:rPr>
                  <a:t>●</a:t>
                </a:r>
                <a:r>
                  <a:rPr lang="en-US" sz="1200" b="0" i="0" baseline="0">
                    <a:effectLst/>
                  </a:rPr>
                  <a:t> Standard VAT rates    </a:t>
                </a:r>
                <a:r>
                  <a:rPr lang="en-US" sz="1200" b="0" i="0" baseline="0">
                    <a:solidFill>
                      <a:schemeClr val="accent1"/>
                    </a:solidFill>
                    <a:effectLst/>
                  </a:rPr>
                  <a:t>●</a:t>
                </a:r>
                <a:r>
                  <a:rPr lang="en-US" sz="1200" b="0" i="0" baseline="0">
                    <a:effectLst/>
                  </a:rPr>
                  <a:t> Floor VAT rates after tax shift    </a:t>
                </a:r>
                <a:r>
                  <a:rPr lang="en-US" sz="1200" b="0" i="0" baseline="0">
                    <a:solidFill>
                      <a:srgbClr val="00B050"/>
                    </a:solidFill>
                    <a:effectLst/>
                  </a:rPr>
                  <a:t>●</a:t>
                </a:r>
                <a:r>
                  <a:rPr lang="en-US" sz="1200" b="0" i="0" baseline="0">
                    <a:effectLst/>
                  </a:rPr>
                  <a:t> Annual surpluses</a:t>
                </a:r>
                <a:endParaRPr lang="en-BE"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89149456"/>
        <c:crosses val="autoZero"/>
        <c:auto val="1"/>
        <c:lblAlgn val="ctr"/>
        <c:lblOffset val="100"/>
        <c:noMultiLvlLbl val="0"/>
      </c:catAx>
      <c:valAx>
        <c:axId val="188914945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r>
                  <a:rPr lang="en-US" sz="1800" b="0" i="0" baseline="0" dirty="0">
                    <a:effectLst/>
                  </a:rPr>
                  <a:t>        </a:t>
                </a:r>
                <a:r>
                  <a:rPr lang="en-US" sz="1100" b="0" i="0" baseline="0" dirty="0">
                    <a:effectLst/>
                  </a:rPr>
                  <a:t>Annual surpluses        Standard and floor </a:t>
                </a:r>
              </a:p>
              <a:p>
                <a:pPr>
                  <a:defRPr/>
                </a:pPr>
                <a:r>
                  <a:rPr lang="en-US" sz="1100" b="0" i="0" baseline="0" dirty="0">
                    <a:effectLst/>
                  </a:rPr>
                  <a:t> in  US$ billions             VAT rates </a:t>
                </a:r>
                <a:endParaRPr lang="en-BE" sz="1100" dirty="0">
                  <a:effectLst/>
                </a:endParaRPr>
              </a:p>
              <a:p>
                <a:pPr>
                  <a:defRPr/>
                </a:pPr>
                <a:endParaRPr lang="en-US" dirty="0"/>
              </a:p>
            </c:rich>
          </c:tx>
          <c:layout>
            <c:manualLayout>
              <c:xMode val="edge"/>
              <c:yMode val="edge"/>
              <c:x val="1.079157569352202E-3"/>
              <c:y val="9.9603402486214077E-2"/>
            </c:manualLayout>
          </c:layout>
          <c:overlay val="0"/>
          <c:spPr>
            <a:noFill/>
            <a:ln>
              <a:noFill/>
            </a:ln>
            <a:effectLst/>
          </c:spPr>
          <c:txPr>
            <a:bodyPr rot="-540000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8915652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fr-FR"/>
    </a:p>
  </c:txPr>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0.04802</cdr:x>
      <cdr:y>0.49109</cdr:y>
    </cdr:from>
    <cdr:to>
      <cdr:x>0.07864</cdr:x>
      <cdr:y>0.95004</cdr:y>
    </cdr:to>
    <cdr:pic>
      <cdr:nvPicPr>
        <cdr:cNvPr id="2" name="Image 1">
          <a:extLst xmlns:a="http://schemas.openxmlformats.org/drawingml/2006/main">
            <a:ext uri="{FF2B5EF4-FFF2-40B4-BE49-F238E27FC236}">
              <a16:creationId xmlns:a16="http://schemas.microsoft.com/office/drawing/2014/main" id="{E8EA4DC3-B260-4963-B3B5-BC760C524A4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7947" y="1731721"/>
          <a:ext cx="355803" cy="161835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98A8E-0AE5-45ED-9892-C989423EFA1F}" type="datetimeFigureOut">
              <a:rPr lang="en-US" smtClean="0"/>
              <a:t>6/20/2022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0B674-959D-4235-9668-FC8517D8D716}" type="slidenum">
              <a:rPr lang="en-US" smtClean="0"/>
              <a:t>‹N°›</a:t>
            </a:fld>
            <a:endParaRPr lang="en-US"/>
          </a:p>
        </p:txBody>
      </p:sp>
    </p:spTree>
    <p:extLst>
      <p:ext uri="{BB962C8B-B14F-4D97-AF65-F5344CB8AC3E}">
        <p14:creationId xmlns:p14="http://schemas.microsoft.com/office/powerpoint/2010/main" val="271771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6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A1156-54A9-994A-82BB-BC5A9BC7BA0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41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A8A1156-54A9-994A-82BB-BC5A9BC7BA0A}" type="slidenum">
              <a:rPr lang="fr-FR" smtClean="0"/>
              <a:t>27</a:t>
            </a:fld>
            <a:endParaRPr lang="fr-FR"/>
          </a:p>
        </p:txBody>
      </p:sp>
    </p:spTree>
    <p:extLst>
      <p:ext uri="{BB962C8B-B14F-4D97-AF65-F5344CB8AC3E}">
        <p14:creationId xmlns:p14="http://schemas.microsoft.com/office/powerpoint/2010/main" val="407490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228453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412336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256676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19"/>
          <p:cNvSpPr>
            <a:spLocks noGrp="1"/>
          </p:cNvSpPr>
          <p:nvPr>
            <p:ph type="body" sz="quarter" idx="11" hasCustomPrompt="1"/>
          </p:nvPr>
        </p:nvSpPr>
        <p:spPr>
          <a:xfrm>
            <a:off x="1298895" y="5742864"/>
            <a:ext cx="4691706" cy="431800"/>
          </a:xfrm>
          <a:prstGeom prst="rect">
            <a:avLst/>
          </a:prstGeom>
        </p:spPr>
        <p:txBody>
          <a:bodyPr/>
          <a:lstStyle>
            <a:lvl1pPr marL="0" indent="0" algn="l">
              <a:buNone/>
              <a:tabLst>
                <a:tab pos="179388" algn="l"/>
              </a:tabLst>
              <a:defRPr sz="2800" b="1" baseline="0">
                <a:solidFill>
                  <a:schemeClr val="bg1"/>
                </a:solidFill>
                <a:latin typeface="Arial" panose="020B0604020202020204" pitchFamily="34" charset="0"/>
                <a:cs typeface="Arial" panose="020B0604020202020204" pitchFamily="34" charset="0"/>
              </a:defRPr>
            </a:lvl1pPr>
          </a:lstStyle>
          <a:p>
            <a:pPr lvl="0"/>
            <a:r>
              <a:rPr lang="fr-BE" dirty="0" smtClean="0"/>
              <a:t>	Titre de la présentation</a:t>
            </a:r>
            <a:endParaRPr lang="fr-BE" dirty="0"/>
          </a:p>
        </p:txBody>
      </p:sp>
      <p:sp>
        <p:nvSpPr>
          <p:cNvPr id="7" name="Espace réservé du texte 19"/>
          <p:cNvSpPr>
            <a:spLocks noGrp="1"/>
          </p:cNvSpPr>
          <p:nvPr>
            <p:ph type="body" sz="quarter" idx="12" hasCustomPrompt="1"/>
          </p:nvPr>
        </p:nvSpPr>
        <p:spPr>
          <a:xfrm>
            <a:off x="1298895" y="6186091"/>
            <a:ext cx="4691706" cy="431800"/>
          </a:xfrm>
          <a:prstGeom prst="rect">
            <a:avLst/>
          </a:prstGeom>
        </p:spPr>
        <p:txBody>
          <a:bodyPr/>
          <a:lstStyle>
            <a:lvl1pPr marL="0" indent="0" algn="l">
              <a:buNone/>
              <a:tabLst>
                <a:tab pos="179388" algn="l"/>
              </a:tabLst>
              <a:defRPr sz="2000" b="0" baseline="0">
                <a:solidFill>
                  <a:schemeClr val="bg1"/>
                </a:solidFill>
                <a:latin typeface="Arial" panose="020B0604020202020204" pitchFamily="34" charset="0"/>
                <a:cs typeface="Arial" panose="020B0604020202020204" pitchFamily="34" charset="0"/>
              </a:defRPr>
            </a:lvl1pPr>
          </a:lstStyle>
          <a:p>
            <a:pPr lvl="0"/>
            <a:r>
              <a:rPr lang="fr-BE" dirty="0" smtClean="0"/>
              <a:t>	DATE 2018</a:t>
            </a:r>
            <a:endParaRPr lang="fr-BE" dirty="0"/>
          </a:p>
        </p:txBody>
      </p:sp>
    </p:spTree>
    <p:extLst>
      <p:ext uri="{BB962C8B-B14F-4D97-AF65-F5344CB8AC3E}">
        <p14:creationId xmlns:p14="http://schemas.microsoft.com/office/powerpoint/2010/main" val="254402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pour une image  9"/>
          <p:cNvSpPr>
            <a:spLocks noGrp="1"/>
          </p:cNvSpPr>
          <p:nvPr>
            <p:ph type="pic" sz="quarter" idx="10"/>
          </p:nvPr>
        </p:nvSpPr>
        <p:spPr>
          <a:xfrm>
            <a:off x="6192000" y="2120793"/>
            <a:ext cx="4704000" cy="4042407"/>
          </a:xfrm>
          <a:prstGeom prst="rect">
            <a:avLst/>
          </a:prstGeom>
        </p:spPr>
        <p:txBody>
          <a:bodyPr/>
          <a:lstStyle/>
          <a:p>
            <a:endParaRPr lang="fr-BE"/>
          </a:p>
        </p:txBody>
      </p:sp>
      <p:sp>
        <p:nvSpPr>
          <p:cNvPr id="8" name="Espace réservé du texte 11"/>
          <p:cNvSpPr>
            <a:spLocks noGrp="1"/>
          </p:cNvSpPr>
          <p:nvPr>
            <p:ph type="body" sz="quarter" idx="11" hasCustomPrompt="1"/>
          </p:nvPr>
        </p:nvSpPr>
        <p:spPr>
          <a:xfrm>
            <a:off x="1103446" y="3355782"/>
            <a:ext cx="4717279" cy="1572426"/>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400" baseline="0">
                <a:solidFill>
                  <a:srgbClr val="00214E"/>
                </a:solidFill>
                <a:latin typeface="Arial" panose="020B0604020202020204" pitchFamily="34" charset="0"/>
                <a:cs typeface="Arial" panose="020B0604020202020204" pitchFamily="34" charset="0"/>
              </a:defRPr>
            </a:lvl1pPr>
          </a:lstStyle>
          <a:p>
            <a:pPr lvl="0"/>
            <a:r>
              <a:rPr lang="fr-BE" dirty="0" err="1" smtClean="0"/>
              <a:t>Musdandis</a:t>
            </a:r>
            <a:r>
              <a:rPr lang="fr-BE" dirty="0" smtClean="0"/>
              <a:t> </a:t>
            </a:r>
            <a:r>
              <a:rPr lang="fr-BE" dirty="0" err="1" smtClean="0"/>
              <a:t>dolentia</a:t>
            </a:r>
            <a:r>
              <a:rPr lang="fr-BE" dirty="0" smtClean="0"/>
              <a:t> qui </a:t>
            </a:r>
            <a:r>
              <a:rPr lang="fr-BE" dirty="0" err="1" smtClean="0"/>
              <a:t>ditat</a:t>
            </a:r>
            <a:endParaRPr lang="fr-BE" dirty="0" smtClean="0"/>
          </a:p>
          <a:p>
            <a:pPr lvl="0"/>
            <a:endParaRPr lang="fr-BE" dirty="0"/>
          </a:p>
        </p:txBody>
      </p:sp>
    </p:spTree>
    <p:extLst>
      <p:ext uri="{BB962C8B-B14F-4D97-AF65-F5344CB8AC3E}">
        <p14:creationId xmlns:p14="http://schemas.microsoft.com/office/powerpoint/2010/main" val="34429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171476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121792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98523DD-1DCF-4264-B955-35CB3F4308A9}" type="datetimeFigureOut">
              <a:rPr lang="en-US" smtClean="0"/>
              <a:t>6/20/2022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345037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98523DD-1DCF-4264-B955-35CB3F4308A9}" type="datetimeFigureOut">
              <a:rPr lang="en-US" smtClean="0"/>
              <a:t>6/20/2022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304280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A98523DD-1DCF-4264-B955-35CB3F4308A9}" type="datetimeFigureOut">
              <a:rPr lang="en-US" smtClean="0"/>
              <a:t>6/20/2022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88062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8523DD-1DCF-4264-B955-35CB3F4308A9}" type="datetimeFigureOut">
              <a:rPr lang="en-US" smtClean="0"/>
              <a:t>6/20/2022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317169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98523DD-1DCF-4264-B955-35CB3F4308A9}" type="datetimeFigureOut">
              <a:rPr lang="en-US" smtClean="0"/>
              <a:t>6/20/2022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264609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98523DD-1DCF-4264-B955-35CB3F4308A9}" type="datetimeFigureOut">
              <a:rPr lang="en-US" smtClean="0"/>
              <a:t>6/20/2022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7979F14-8D9E-4BBC-AEAF-2AD4089FC573}" type="slidenum">
              <a:rPr lang="en-US" smtClean="0"/>
              <a:t>‹N°›</a:t>
            </a:fld>
            <a:endParaRPr lang="en-US"/>
          </a:p>
        </p:txBody>
      </p:sp>
    </p:spTree>
    <p:extLst>
      <p:ext uri="{BB962C8B-B14F-4D97-AF65-F5344CB8AC3E}">
        <p14:creationId xmlns:p14="http://schemas.microsoft.com/office/powerpoint/2010/main" val="16237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523DD-1DCF-4264-B955-35CB3F4308A9}" type="datetimeFigureOut">
              <a:rPr lang="en-US" smtClean="0"/>
              <a:t>6/20/2022</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79F14-8D9E-4BBC-AEAF-2AD4089FC573}" type="slidenum">
              <a:rPr lang="en-US" smtClean="0"/>
              <a:t>‹N°›</a:t>
            </a:fld>
            <a:endParaRPr lang="en-US"/>
          </a:p>
        </p:txBody>
      </p:sp>
    </p:spTree>
    <p:extLst>
      <p:ext uri="{BB962C8B-B14F-4D97-AF65-F5344CB8AC3E}">
        <p14:creationId xmlns:p14="http://schemas.microsoft.com/office/powerpoint/2010/main" val="2439045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253803" y="2395525"/>
            <a:ext cx="9208394" cy="1024683"/>
          </a:xfrm>
        </p:spPr>
        <p:txBody>
          <a:bodyPr>
            <a:normAutofit fontScale="85000" lnSpcReduction="20000"/>
          </a:bodyPr>
          <a:lstStyle/>
          <a:p>
            <a:r>
              <a:rPr lang="en-US" sz="3200" dirty="0">
                <a:latin typeface="+mn-lt"/>
              </a:rPr>
              <a:t>Environmental taxes and </a:t>
            </a:r>
            <a:r>
              <a:rPr lang="en-US" sz="3200" dirty="0" smtClean="0">
                <a:latin typeface="+mn-lt"/>
              </a:rPr>
              <a:t>Internal market in the EU : examples from the ECJ case-law on free movement and VAT </a:t>
            </a:r>
            <a:r>
              <a:rPr lang="en-US" sz="3200" dirty="0" err="1" smtClean="0">
                <a:latin typeface="+mn-lt"/>
              </a:rPr>
              <a:t>harmonisation</a:t>
            </a:r>
            <a:r>
              <a:rPr lang="en-US" sz="3200" dirty="0" smtClean="0">
                <a:latin typeface="+mn-lt"/>
              </a:rPr>
              <a:t> </a:t>
            </a:r>
            <a:endParaRPr lang="fr-FR" sz="3200" dirty="0">
              <a:latin typeface="+mn-lt"/>
            </a:endParaRPr>
          </a:p>
        </p:txBody>
      </p:sp>
      <p:sp>
        <p:nvSpPr>
          <p:cNvPr id="3" name="Espace réservé du texte 2"/>
          <p:cNvSpPr>
            <a:spLocks noGrp="1"/>
          </p:cNvSpPr>
          <p:nvPr>
            <p:ph type="body" sz="quarter" idx="12"/>
          </p:nvPr>
        </p:nvSpPr>
        <p:spPr>
          <a:xfrm>
            <a:off x="1065406" y="3366165"/>
            <a:ext cx="11126594" cy="3491835"/>
          </a:xfrm>
        </p:spPr>
        <p:txBody>
          <a:bodyPr>
            <a:normAutofit/>
          </a:bodyPr>
          <a:lstStyle/>
          <a:p>
            <a:pPr algn="r"/>
            <a:endParaRPr lang="fr-FR" dirty="0" smtClean="0"/>
          </a:p>
          <a:p>
            <a:pPr algn="r"/>
            <a:r>
              <a:rPr lang="fr-FR" dirty="0" smtClean="0"/>
              <a:t> </a:t>
            </a:r>
          </a:p>
          <a:p>
            <a:pPr algn="r"/>
            <a:endParaRPr lang="fr-FR" sz="2400" dirty="0" smtClean="0">
              <a:latin typeface="+mn-lt"/>
            </a:endParaRPr>
          </a:p>
          <a:p>
            <a:pPr algn="r"/>
            <a:r>
              <a:rPr lang="fr-FR" sz="2400" dirty="0" smtClean="0">
                <a:latin typeface="+mn-lt"/>
              </a:rPr>
              <a:t>Edoardo Traversa</a:t>
            </a:r>
          </a:p>
          <a:p>
            <a:pPr algn="r"/>
            <a:r>
              <a:rPr lang="en-US" sz="2400" i="1" dirty="0" smtClean="0">
                <a:latin typeface="+mn-lt"/>
              </a:rPr>
              <a:t>                                                          	                            </a:t>
            </a:r>
            <a:r>
              <a:rPr lang="en-US" i="1" dirty="0" smtClean="0">
                <a:latin typeface="+mn-lt"/>
              </a:rPr>
              <a:t>Professor UCLouvain	</a:t>
            </a:r>
          </a:p>
        </p:txBody>
      </p:sp>
      <p:sp>
        <p:nvSpPr>
          <p:cNvPr id="4" name="Rectangle 3"/>
          <p:cNvSpPr/>
          <p:nvPr/>
        </p:nvSpPr>
        <p:spPr>
          <a:xfrm>
            <a:off x="4804756" y="5463832"/>
            <a:ext cx="2809702" cy="830997"/>
          </a:xfrm>
          <a:prstGeom prst="rect">
            <a:avLst/>
          </a:prstGeom>
        </p:spPr>
        <p:txBody>
          <a:bodyPr wrap="square">
            <a:spAutoFit/>
          </a:bodyPr>
          <a:lstStyle/>
          <a:p>
            <a:pPr algn="ctr"/>
            <a:r>
              <a:rPr lang="en-US" sz="2400" dirty="0" smtClean="0">
                <a:solidFill>
                  <a:schemeClr val="bg1"/>
                </a:solidFill>
              </a:rPr>
              <a:t>SUSEET, Naples</a:t>
            </a:r>
          </a:p>
          <a:p>
            <a:pPr algn="ctr"/>
            <a:r>
              <a:rPr lang="en-US" sz="2400" smtClean="0">
                <a:solidFill>
                  <a:schemeClr val="bg1"/>
                </a:solidFill>
              </a:rPr>
              <a:t>22 </a:t>
            </a:r>
            <a:r>
              <a:rPr lang="en-US" sz="2400">
                <a:solidFill>
                  <a:schemeClr val="bg1"/>
                </a:solidFill>
              </a:rPr>
              <a:t>June </a:t>
            </a:r>
            <a:r>
              <a:rPr lang="en-US" sz="2400" smtClean="0">
                <a:solidFill>
                  <a:schemeClr val="bg1"/>
                </a:solidFill>
              </a:rPr>
              <a:t>2022</a:t>
            </a:r>
            <a:endParaRPr lang="en-US" sz="2400" dirty="0">
              <a:solidFill>
                <a:schemeClr val="bg1"/>
              </a:solidFill>
            </a:endParaRPr>
          </a:p>
        </p:txBody>
      </p:sp>
    </p:spTree>
    <p:extLst>
      <p:ext uri="{BB962C8B-B14F-4D97-AF65-F5344CB8AC3E}">
        <p14:creationId xmlns:p14="http://schemas.microsoft.com/office/powerpoint/2010/main" val="2042754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45218"/>
          </a:xfrm>
        </p:spPr>
        <p:txBody>
          <a:bodyPr/>
          <a:lstStyle/>
          <a:p>
            <a:r>
              <a:rPr lang="en-US" dirty="0"/>
              <a:t>ECJ, 7 March 2018, Cristal Union, C-31/17</a:t>
            </a:r>
            <a:endParaRPr lang="fr-BE" dirty="0"/>
          </a:p>
        </p:txBody>
      </p:sp>
      <p:sp>
        <p:nvSpPr>
          <p:cNvPr id="3" name="Espace réservé du contenu 2"/>
          <p:cNvSpPr>
            <a:spLocks noGrp="1"/>
          </p:cNvSpPr>
          <p:nvPr>
            <p:ph idx="1"/>
          </p:nvPr>
        </p:nvSpPr>
        <p:spPr>
          <a:xfrm>
            <a:off x="838200" y="1217222"/>
            <a:ext cx="10799618" cy="4959742"/>
          </a:xfrm>
        </p:spPr>
        <p:txBody>
          <a:bodyPr>
            <a:normAutofit fontScale="70000" lnSpcReduction="20000"/>
          </a:bodyPr>
          <a:lstStyle/>
          <a:p>
            <a:r>
              <a:rPr lang="en-US" dirty="0" smtClean="0"/>
              <a:t>34 Moreover</a:t>
            </a:r>
            <a:r>
              <a:rPr lang="en-US" dirty="0"/>
              <a:t>, it should be recalled that Directive 2003/96 also seeks to achieve the objective, as stated in recitals 6, 7, 11 and 12 thereof, of promoting environmental-policy objectives (judgment of 7 September 2017, </a:t>
            </a:r>
            <a:r>
              <a:rPr lang="en-US" dirty="0" err="1"/>
              <a:t>Hüttenwerke</a:t>
            </a:r>
            <a:r>
              <a:rPr lang="en-US" dirty="0"/>
              <a:t> Krupp Mannesmann, C‑465/15, EU:C:2017:640, paragraph 26</a:t>
            </a:r>
            <a:r>
              <a:rPr lang="en-US" dirty="0" smtClean="0"/>
              <a:t>).</a:t>
            </a:r>
            <a:endParaRPr lang="en-US" dirty="0"/>
          </a:p>
          <a:p>
            <a:r>
              <a:rPr lang="en-US" dirty="0"/>
              <a:t>35      However, the taxation of energy products when used for the generation of electricity by a cogeneration unit, such as that at issue in the main proceedings, would, in view of the risk of double taxation which it involves, run counter to that objective</a:t>
            </a:r>
            <a:r>
              <a:rPr lang="en-US" dirty="0" smtClean="0"/>
              <a:t>.</a:t>
            </a:r>
            <a:endParaRPr lang="en-US" dirty="0"/>
          </a:p>
          <a:p>
            <a:r>
              <a:rPr lang="en-US" dirty="0"/>
              <a:t>36      EU law seeks, as is apparent from, in particular, Directive 2012/27/EU of the European Parliament and of the Council of 25 October 2012 on energy efficiency, amending Directives 2009/125/EC and 2010/30/EU and repealing Directives 2004/8/EC and 2006/32/EC (OJ 2012 L 315, p. 1), to promote cogeneration on the basis of a useful heat demand in the internal energy market, since high-efficiency cogeneration offers significant potential for saving primary energy</a:t>
            </a:r>
            <a:r>
              <a:rPr lang="en-US" dirty="0" smtClean="0"/>
              <a:t>.</a:t>
            </a:r>
            <a:endParaRPr lang="en-US" dirty="0"/>
          </a:p>
          <a:p>
            <a:r>
              <a:rPr lang="en-US" dirty="0"/>
              <a:t>37      Furthermore, it is common ground that, as is apparent from recital 20 of Directive 2003/87/EC of the European Parliament and of the Council of 13 October 2003 establishing a scheme for greenhouse gas emission allowance trading within the Community and amending Council Directive 96/61/EC (OJ 2003 L 275, p. 32), cogeneration gives rise to fewer CO2 emissions per unit of output than the separate production of heat and electricity</a:t>
            </a:r>
            <a:r>
              <a:rPr lang="en-US" dirty="0" smtClean="0"/>
              <a:t>.</a:t>
            </a:r>
            <a:endParaRPr lang="en-US" dirty="0"/>
          </a:p>
          <a:p>
            <a:r>
              <a:rPr lang="en-US" dirty="0"/>
              <a:t>38      Accordingly, it must be held that it is clear, both from the wording of the first sentence of Article 14(1)(a) of Directive 2003/96 and from the general scheme and purpose of that directive, that energy products used for combined heat and electricity generation come within the scope of application of the compulsory exemption provided for in that provision.</a:t>
            </a:r>
            <a:endParaRPr lang="fr-BE" dirty="0"/>
          </a:p>
        </p:txBody>
      </p:sp>
    </p:spTree>
    <p:extLst>
      <p:ext uri="{BB962C8B-B14F-4D97-AF65-F5344CB8AC3E}">
        <p14:creationId xmlns:p14="http://schemas.microsoft.com/office/powerpoint/2010/main" val="205546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
            </a:r>
            <a:br>
              <a:rPr lang="en-US" dirty="0" smtClean="0"/>
            </a:br>
            <a:endParaRPr lang="en-US" dirty="0"/>
          </a:p>
        </p:txBody>
      </p:sp>
      <p:sp>
        <p:nvSpPr>
          <p:cNvPr id="3" name="Espace réservé du contenu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600" dirty="0" smtClean="0"/>
              <a:t>Environmental </a:t>
            </a:r>
            <a:r>
              <a:rPr lang="en-US" sz="3600" dirty="0"/>
              <a:t>taxes and </a:t>
            </a:r>
            <a:r>
              <a:rPr lang="en-US" sz="3600" dirty="0" smtClean="0"/>
              <a:t>EU VAT </a:t>
            </a:r>
            <a:r>
              <a:rPr lang="en-US" sz="3600" dirty="0" err="1" smtClean="0"/>
              <a:t>harmonisation</a:t>
            </a:r>
            <a:r>
              <a:rPr lang="en-US" sz="3600" dirty="0" smtClean="0"/>
              <a:t>: an </a:t>
            </a:r>
            <a:r>
              <a:rPr lang="en-US" sz="3600" dirty="0" smtClean="0"/>
              <a:t>even</a:t>
            </a:r>
            <a:r>
              <a:rPr lang="en-US" sz="3600" dirty="0" smtClean="0"/>
              <a:t> more difficult </a:t>
            </a:r>
            <a:r>
              <a:rPr lang="en-US" sz="3600" dirty="0"/>
              <a:t>reconciliation?</a:t>
            </a:r>
            <a:br>
              <a:rPr lang="en-US" sz="3600" dirty="0"/>
            </a:br>
            <a:endParaRPr lang="en-US" sz="3600" dirty="0"/>
          </a:p>
        </p:txBody>
      </p:sp>
    </p:spTree>
    <p:extLst>
      <p:ext uri="{BB962C8B-B14F-4D97-AF65-F5344CB8AC3E}">
        <p14:creationId xmlns:p14="http://schemas.microsoft.com/office/powerpoint/2010/main" val="3306493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261" y="365125"/>
            <a:ext cx="11654443" cy="1021223"/>
          </a:xfrm>
        </p:spPr>
        <p:txBody>
          <a:bodyPr>
            <a:normAutofit fontScale="90000"/>
          </a:bodyPr>
          <a:lstStyle/>
          <a:p>
            <a:r>
              <a:rPr lang="en-US" dirty="0"/>
              <a:t>Achievement of the Internal market and EU environmental policies : collision without convergence</a:t>
            </a:r>
            <a:r>
              <a:rPr lang="en-US" dirty="0" smtClean="0"/>
              <a:t>?</a:t>
            </a:r>
            <a:endParaRPr lang="en-US" dirty="0"/>
          </a:p>
        </p:txBody>
      </p:sp>
      <p:sp>
        <p:nvSpPr>
          <p:cNvPr id="3" name="Espace réservé du contenu 2"/>
          <p:cNvSpPr>
            <a:spLocks noGrp="1"/>
          </p:cNvSpPr>
          <p:nvPr>
            <p:ph idx="1"/>
          </p:nvPr>
        </p:nvSpPr>
        <p:spPr>
          <a:xfrm>
            <a:off x="838200" y="1553498"/>
            <a:ext cx="10122725" cy="4623466"/>
          </a:xfrm>
        </p:spPr>
        <p:txBody>
          <a:bodyPr>
            <a:normAutofit/>
          </a:bodyPr>
          <a:lstStyle/>
          <a:p>
            <a:r>
              <a:rPr lang="en-US" dirty="0" smtClean="0"/>
              <a:t>Evolution at the legislative level </a:t>
            </a:r>
          </a:p>
          <a:p>
            <a:pPr lvl="1"/>
            <a:r>
              <a:rPr lang="en-US" dirty="0" smtClean="0"/>
              <a:t>Council </a:t>
            </a:r>
            <a:r>
              <a:rPr lang="en-US" dirty="0"/>
              <a:t>Directive 75/442/EEC of 15 July 1975 on waste, adopted on the basis of article 100 of the Treaty of Rome </a:t>
            </a:r>
          </a:p>
          <a:p>
            <a:pPr lvl="1"/>
            <a:r>
              <a:rPr lang="en-US" dirty="0"/>
              <a:t>Directive 2008/98/EC of the European Parliament and of the Council of 19 November 2008 on waste and repealing certain Directives, adopted on the basis of article 192 [ex-175] TFEU</a:t>
            </a:r>
          </a:p>
          <a:p>
            <a:r>
              <a:rPr lang="en-US" dirty="0" smtClean="0"/>
              <a:t>Is it imaginable for the value-added tax?</a:t>
            </a:r>
            <a:endParaRPr lang="en-US" dirty="0"/>
          </a:p>
          <a:p>
            <a:endParaRPr lang="en-US" dirty="0" smtClean="0"/>
          </a:p>
        </p:txBody>
      </p:sp>
    </p:spTree>
    <p:extLst>
      <p:ext uri="{BB962C8B-B14F-4D97-AF65-F5344CB8AC3E}">
        <p14:creationId xmlns:p14="http://schemas.microsoft.com/office/powerpoint/2010/main" val="1589286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“Green VAT is no good for EU” : really?</a:t>
            </a:r>
            <a:endParaRPr lang="en-US"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999" y="1819997"/>
            <a:ext cx="6668654" cy="4658369"/>
          </a:xfrm>
          <a:prstGeom prst="rect">
            <a:avLst/>
          </a:prstGeom>
        </p:spPr>
      </p:pic>
      <p:pic>
        <p:nvPicPr>
          <p:cNvPr id="5" name="Image 4"/>
          <p:cNvPicPr>
            <a:picLocks noChangeAspect="1"/>
          </p:cNvPicPr>
          <p:nvPr/>
        </p:nvPicPr>
        <p:blipFill>
          <a:blip r:embed="rId3"/>
          <a:stretch>
            <a:fillRect/>
          </a:stretch>
        </p:blipFill>
        <p:spPr>
          <a:xfrm>
            <a:off x="8072582" y="2235383"/>
            <a:ext cx="3014904" cy="3223308"/>
          </a:xfrm>
          <a:prstGeom prst="rect">
            <a:avLst/>
          </a:prstGeom>
        </p:spPr>
      </p:pic>
      <p:cxnSp>
        <p:nvCxnSpPr>
          <p:cNvPr id="7" name="Connecteur droit 6"/>
          <p:cNvCxnSpPr/>
          <p:nvPr/>
        </p:nvCxnSpPr>
        <p:spPr>
          <a:xfrm>
            <a:off x="8072582" y="2235383"/>
            <a:ext cx="2844800" cy="4242983"/>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8392886" y="2090057"/>
            <a:ext cx="2405743" cy="4212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25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smtClean="0"/>
              <a:t>I. Basic features of VAT</a:t>
            </a:r>
          </a:p>
          <a:p>
            <a:r>
              <a:rPr lang="en-US" dirty="0" smtClean="0"/>
              <a:t>II. </a:t>
            </a:r>
            <a:r>
              <a:rPr lang="en-US" dirty="0"/>
              <a:t>Quantification of the Environmental footprint of </a:t>
            </a:r>
            <a:r>
              <a:rPr lang="en-US" dirty="0" smtClean="0"/>
              <a:t>products</a:t>
            </a:r>
          </a:p>
          <a:p>
            <a:r>
              <a:rPr lang="en-US" dirty="0" smtClean="0"/>
              <a:t>III. Potential application of LCA in taxation</a:t>
            </a:r>
          </a:p>
          <a:p>
            <a:r>
              <a:rPr lang="en-US" dirty="0" smtClean="0"/>
              <a:t>IV. Adapting </a:t>
            </a:r>
            <a:r>
              <a:rPr lang="en-US" dirty="0"/>
              <a:t>EU VAT to LCA </a:t>
            </a:r>
          </a:p>
        </p:txBody>
      </p:sp>
    </p:spTree>
    <p:extLst>
      <p:ext uri="{BB962C8B-B14F-4D97-AF65-F5344CB8AC3E}">
        <p14:creationId xmlns:p14="http://schemas.microsoft.com/office/powerpoint/2010/main" val="174150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 Basic </a:t>
            </a:r>
            <a:r>
              <a:rPr lang="en-US" dirty="0"/>
              <a:t>principles of VAT</a:t>
            </a:r>
          </a:p>
        </p:txBody>
      </p:sp>
      <p:sp>
        <p:nvSpPr>
          <p:cNvPr id="3" name="Espace réservé du contenu 2"/>
          <p:cNvSpPr>
            <a:spLocks noGrp="1"/>
          </p:cNvSpPr>
          <p:nvPr>
            <p:ph idx="1"/>
          </p:nvPr>
        </p:nvSpPr>
        <p:spPr>
          <a:xfrm>
            <a:off x="838200" y="1533236"/>
            <a:ext cx="10515600" cy="4643727"/>
          </a:xfrm>
        </p:spPr>
        <p:txBody>
          <a:bodyPr>
            <a:normAutofit fontScale="92500" lnSpcReduction="20000"/>
          </a:bodyPr>
          <a:lstStyle/>
          <a:p>
            <a:r>
              <a:rPr lang="en-US" dirty="0"/>
              <a:t>Generality</a:t>
            </a:r>
          </a:p>
          <a:p>
            <a:pPr lvl="1"/>
            <a:r>
              <a:rPr lang="en-US" dirty="0"/>
              <a:t>Applicable to the whole value-chain</a:t>
            </a:r>
          </a:p>
          <a:p>
            <a:r>
              <a:rPr lang="en-US" dirty="0"/>
              <a:t>Neutrality</a:t>
            </a:r>
          </a:p>
          <a:p>
            <a:pPr lvl="1"/>
            <a:r>
              <a:rPr lang="en-US" dirty="0"/>
              <a:t>Application to all products</a:t>
            </a:r>
          </a:p>
          <a:p>
            <a:r>
              <a:rPr lang="en-US" dirty="0"/>
              <a:t>Proportionality</a:t>
            </a:r>
          </a:p>
          <a:p>
            <a:pPr lvl="1"/>
            <a:r>
              <a:rPr lang="en-US" dirty="0" smtClean="0"/>
              <a:t>Rate applied to </a:t>
            </a:r>
            <a:r>
              <a:rPr lang="en-US" dirty="0" err="1" smtClean="0"/>
              <a:t>tha</a:t>
            </a:r>
            <a:r>
              <a:rPr lang="en-US" dirty="0" smtClean="0"/>
              <a:t> taxable base (= value/price of the product/service)</a:t>
            </a:r>
            <a:endParaRPr lang="en-US" dirty="0"/>
          </a:p>
          <a:p>
            <a:pPr lvl="2"/>
            <a:r>
              <a:rPr lang="en-US" dirty="0"/>
              <a:t>Reduced rates</a:t>
            </a:r>
          </a:p>
          <a:p>
            <a:r>
              <a:rPr lang="en-US" dirty="0"/>
              <a:t>Deduction</a:t>
            </a:r>
          </a:p>
          <a:p>
            <a:pPr lvl="1"/>
            <a:r>
              <a:rPr lang="en-US" dirty="0"/>
              <a:t>No charge for business </a:t>
            </a:r>
          </a:p>
          <a:p>
            <a:r>
              <a:rPr lang="en-US" dirty="0"/>
              <a:t>Distinction with excises</a:t>
            </a:r>
          </a:p>
          <a:p>
            <a:pPr lvl="1"/>
            <a:r>
              <a:rPr lang="en-US" dirty="0" smtClean="0"/>
              <a:t>Target only specific products</a:t>
            </a:r>
          </a:p>
          <a:p>
            <a:pPr lvl="1"/>
            <a:r>
              <a:rPr lang="en-US" dirty="0" smtClean="0"/>
              <a:t>Double rate : Ad </a:t>
            </a:r>
            <a:r>
              <a:rPr lang="en-US" dirty="0"/>
              <a:t>valorem v. specific </a:t>
            </a:r>
            <a:r>
              <a:rPr lang="en-US" dirty="0" smtClean="0"/>
              <a:t>rate</a:t>
            </a:r>
          </a:p>
          <a:p>
            <a:pPr lvl="1"/>
            <a:r>
              <a:rPr lang="en-US" dirty="0" smtClean="0"/>
              <a:t>No deduction (but repercussion)</a:t>
            </a:r>
            <a:endParaRPr lang="en-US" dirty="0"/>
          </a:p>
        </p:txBody>
      </p:sp>
    </p:spTree>
    <p:extLst>
      <p:ext uri="{BB962C8B-B14F-4D97-AF65-F5344CB8AC3E}">
        <p14:creationId xmlns:p14="http://schemas.microsoft.com/office/powerpoint/2010/main" val="17739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800" dirty="0" smtClean="0"/>
              <a:t>II. Quantification </a:t>
            </a:r>
            <a:r>
              <a:rPr lang="en-US" sz="3800" dirty="0"/>
              <a:t>of the Environmental footprint of products : the context</a:t>
            </a:r>
          </a:p>
        </p:txBody>
      </p:sp>
      <p:sp>
        <p:nvSpPr>
          <p:cNvPr id="3" name="Espace réservé du contenu 2"/>
          <p:cNvSpPr>
            <a:spLocks noGrp="1"/>
          </p:cNvSpPr>
          <p:nvPr>
            <p:ph idx="1"/>
          </p:nvPr>
        </p:nvSpPr>
        <p:spPr>
          <a:xfrm>
            <a:off x="838200" y="1825625"/>
            <a:ext cx="5713602" cy="4351338"/>
          </a:xfrm>
        </p:spPr>
        <p:txBody>
          <a:bodyPr>
            <a:normAutofit lnSpcReduction="10000"/>
          </a:bodyPr>
          <a:lstStyle/>
          <a:p>
            <a:pPr marL="0" indent="0">
              <a:buNone/>
            </a:pPr>
            <a:endParaRPr lang="en-BE" sz="1700" dirty="0">
              <a:effectLst/>
              <a:ea typeface="Calibri" panose="020F0502020204030204" pitchFamily="34" charset="0"/>
              <a:cs typeface="Times New Roman" panose="02020603050405020304" pitchFamily="18" charset="0"/>
            </a:endParaRPr>
          </a:p>
          <a:p>
            <a:r>
              <a:rPr lang="en-US" sz="1700" dirty="0">
                <a:effectLst/>
                <a:ea typeface="Calibri" panose="020F0502020204030204" pitchFamily="34" charset="0"/>
                <a:cs typeface="Calibri" panose="020F0502020204030204" pitchFamily="34" charset="0"/>
              </a:rPr>
              <a:t>“new research reveals major benefits of integrated approaches to climate and nature” (UNEP 2020)</a:t>
            </a:r>
            <a:endParaRPr lang="en-BE" sz="1700" dirty="0">
              <a:effectLst/>
              <a:ea typeface="Calibri" panose="020F0502020204030204" pitchFamily="34" charset="0"/>
              <a:cs typeface="Times New Roman" panose="02020603050405020304" pitchFamily="18" charset="0"/>
            </a:endParaRPr>
          </a:p>
          <a:p>
            <a:endParaRPr lang="en-US" sz="1700" dirty="0">
              <a:ea typeface="Calibri" panose="020F0502020204030204" pitchFamily="34" charset="0"/>
              <a:cs typeface="Calibri" panose="020F0502020204030204" pitchFamily="34" charset="0"/>
            </a:endParaRPr>
          </a:p>
          <a:p>
            <a:r>
              <a:rPr lang="en-US" sz="1700" dirty="0">
                <a:effectLst/>
                <a:ea typeface="Calibri" panose="020F0502020204030204" pitchFamily="34" charset="0"/>
                <a:cs typeface="Calibri" panose="020F0502020204030204" pitchFamily="34" charset="0"/>
              </a:rPr>
              <a:t>“need to address multiple interacting environmental processes simultaneously” (Steffen et al. 2015)</a:t>
            </a:r>
            <a:endParaRPr lang="en-BE" sz="1700" dirty="0">
              <a:effectLst/>
              <a:ea typeface="Calibri" panose="020F0502020204030204" pitchFamily="34" charset="0"/>
              <a:cs typeface="Times New Roman" panose="02020603050405020304" pitchFamily="18" charset="0"/>
            </a:endParaRPr>
          </a:p>
          <a:p>
            <a:pPr marL="0" indent="0">
              <a:buNone/>
            </a:pPr>
            <a:r>
              <a:rPr lang="en-US" sz="1700" dirty="0">
                <a:effectLst/>
                <a:ea typeface="Calibri" panose="020F0502020204030204" pitchFamily="34" charset="0"/>
                <a:cs typeface="Calibri" panose="020F0502020204030204" pitchFamily="34" charset="0"/>
              </a:rPr>
              <a:t> </a:t>
            </a:r>
            <a:endParaRPr lang="en-BE" sz="1700" dirty="0">
              <a:effectLst/>
              <a:ea typeface="Calibri" panose="020F0502020204030204" pitchFamily="34" charset="0"/>
              <a:cs typeface="Times New Roman" panose="02020603050405020304" pitchFamily="18" charset="0"/>
            </a:endParaRPr>
          </a:p>
          <a:p>
            <a:r>
              <a:rPr lang="en-US" sz="1700" dirty="0">
                <a:effectLst/>
                <a:ea typeface="Calibri" panose="020F0502020204030204" pitchFamily="34" charset="0"/>
                <a:cs typeface="Calibri" panose="020F0502020204030204" pitchFamily="34" charset="0"/>
              </a:rPr>
              <a:t>“all actions under the Green Deal should have a science-based approach and be based on holistic impact assessments” (European Parliament 2020)</a:t>
            </a:r>
            <a:endParaRPr lang="en-BE" sz="1700" dirty="0">
              <a:effectLst/>
              <a:ea typeface="Calibri" panose="020F0502020204030204" pitchFamily="34" charset="0"/>
              <a:cs typeface="Times New Roman" panose="02020603050405020304" pitchFamily="18" charset="0"/>
            </a:endParaRPr>
          </a:p>
          <a:p>
            <a:pPr marL="0" indent="0">
              <a:buNone/>
            </a:pPr>
            <a:r>
              <a:rPr lang="en-US" sz="1700" dirty="0">
                <a:effectLst/>
                <a:ea typeface="Calibri" panose="020F0502020204030204" pitchFamily="34" charset="0"/>
                <a:cs typeface="Calibri" panose="020F0502020204030204" pitchFamily="34" charset="0"/>
              </a:rPr>
              <a:t> </a:t>
            </a:r>
            <a:r>
              <a:rPr lang="en-US" sz="1600" dirty="0">
                <a:effectLst/>
                <a:ea typeface="Calibri" panose="020F0502020204030204" pitchFamily="34" charset="0"/>
                <a:cs typeface="Calibri" panose="020F0502020204030204" pitchFamily="34" charset="0"/>
              </a:rPr>
              <a:t> </a:t>
            </a:r>
            <a:endParaRPr lang="en-BE" sz="1600" dirty="0">
              <a:effectLst/>
              <a:ea typeface="Calibri" panose="020F0502020204030204" pitchFamily="34" charset="0"/>
              <a:cs typeface="Times New Roman" panose="02020603050405020304" pitchFamily="18" charset="0"/>
            </a:endParaRPr>
          </a:p>
          <a:p>
            <a:r>
              <a:rPr lang="en-US" sz="1600" dirty="0">
                <a:effectLst/>
                <a:ea typeface="Calibri" panose="020F0502020204030204" pitchFamily="34" charset="0"/>
                <a:cs typeface="Calibri" panose="020F0502020204030204" pitchFamily="34" charset="0"/>
              </a:rPr>
              <a:t>“in fact, the Sustainable Development Goals are regarded as ‘integrated and indivisible’, balancing the economic, social and environmental dimensions of sustainable development” (IPBES 2019)</a:t>
            </a:r>
            <a:endParaRPr lang="en-BE" sz="1600" dirty="0">
              <a:effectLst/>
              <a:ea typeface="Calibri" panose="020F0502020204030204" pitchFamily="34" charset="0"/>
              <a:cs typeface="Times New Roman" panose="02020603050405020304" pitchFamily="18" charset="0"/>
            </a:endParaRPr>
          </a:p>
          <a:p>
            <a:endParaRPr lang="en-US" dirty="0"/>
          </a:p>
        </p:txBody>
      </p:sp>
      <p:pic>
        <p:nvPicPr>
          <p:cNvPr id="4" name="Image 3">
            <a:extLst>
              <a:ext uri="{FF2B5EF4-FFF2-40B4-BE49-F238E27FC236}">
                <a16:creationId xmlns:a16="http://schemas.microsoft.com/office/drawing/2014/main" id="{2549AE7B-D950-4D49-A6DD-C2A6A7D458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84" y="2016863"/>
            <a:ext cx="4972050" cy="3829050"/>
          </a:xfrm>
          <a:prstGeom prst="rect">
            <a:avLst/>
          </a:prstGeom>
          <a:noFill/>
          <a:ln>
            <a:noFill/>
          </a:ln>
        </p:spPr>
      </p:pic>
      <p:sp>
        <p:nvSpPr>
          <p:cNvPr id="5" name="ZoneTexte 4">
            <a:extLst>
              <a:ext uri="{FF2B5EF4-FFF2-40B4-BE49-F238E27FC236}">
                <a16:creationId xmlns:a16="http://schemas.microsoft.com/office/drawing/2014/main" id="{B469003D-E290-4187-937B-DDF52937A520}"/>
              </a:ext>
            </a:extLst>
          </p:cNvPr>
          <p:cNvSpPr txBox="1"/>
          <p:nvPr/>
        </p:nvSpPr>
        <p:spPr>
          <a:xfrm>
            <a:off x="9915788" y="5855515"/>
            <a:ext cx="1887523" cy="276999"/>
          </a:xfrm>
          <a:prstGeom prst="rect">
            <a:avLst/>
          </a:prstGeom>
          <a:noFill/>
        </p:spPr>
        <p:txBody>
          <a:bodyPr wrap="square" rtlCol="0">
            <a:spAutoFit/>
          </a:bodyPr>
          <a:lstStyle/>
          <a:p>
            <a:r>
              <a:rPr lang="fr-FR" sz="1200" dirty="0"/>
              <a:t>(Steffen et al. 2015)</a:t>
            </a:r>
            <a:endParaRPr lang="en-BE" sz="1200" dirty="0"/>
          </a:p>
        </p:txBody>
      </p:sp>
    </p:spTree>
    <p:extLst>
      <p:ext uri="{BB962C8B-B14F-4D97-AF65-F5344CB8AC3E}">
        <p14:creationId xmlns:p14="http://schemas.microsoft.com/office/powerpoint/2010/main" val="74396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800" dirty="0" smtClean="0"/>
              <a:t>II. Quantification </a:t>
            </a:r>
            <a:r>
              <a:rPr lang="en-US" sz="3800" dirty="0"/>
              <a:t>of the Environmental footprint of products through life-cycle analysis</a:t>
            </a:r>
          </a:p>
        </p:txBody>
      </p:sp>
      <p:sp>
        <p:nvSpPr>
          <p:cNvPr id="3" name="Espace réservé du contenu 2"/>
          <p:cNvSpPr>
            <a:spLocks noGrp="1"/>
          </p:cNvSpPr>
          <p:nvPr>
            <p:ph idx="1"/>
          </p:nvPr>
        </p:nvSpPr>
        <p:spPr>
          <a:xfrm>
            <a:off x="838200" y="1834013"/>
            <a:ext cx="6015606" cy="4776511"/>
          </a:xfrm>
        </p:spPr>
        <p:txBody>
          <a:bodyPr>
            <a:normAutofit fontScale="85000" lnSpcReduction="20000"/>
          </a:bodyPr>
          <a:lstStyle/>
          <a:p>
            <a:r>
              <a:rPr lang="en-US" sz="1700" dirty="0">
                <a:effectLst/>
                <a:ea typeface="Calibri" panose="020F0502020204030204" pitchFamily="34" charset="0"/>
                <a:cs typeface="Times New Roman" panose="02020603050405020304" pitchFamily="18" charset="0"/>
              </a:rPr>
              <a:t>“</a:t>
            </a:r>
            <a:r>
              <a:rPr lang="en-US" sz="1700" dirty="0">
                <a:solidFill>
                  <a:srgbClr val="000000"/>
                </a:solidFill>
                <a:effectLst/>
                <a:ea typeface="Calibri" panose="020F0502020204030204" pitchFamily="34" charset="0"/>
                <a:cs typeface="Times New Roman" panose="02020603050405020304" pitchFamily="18" charset="0"/>
              </a:rPr>
              <a:t>To reach the UN sustainable development goal, there is a need for comprehensive and robust tools to help decision-making identify the solutions that best support sustainable development. The decisions must have a system perspective, consider the life cycle, and all relevant impacts caused by the solution. Life Cycle Assessment (LCA) is a tool that has these characteristics”(</a:t>
            </a:r>
            <a:r>
              <a:rPr lang="en-US" sz="1700" dirty="0" err="1">
                <a:solidFill>
                  <a:srgbClr val="000000"/>
                </a:solidFill>
                <a:effectLst/>
                <a:ea typeface="Calibri" panose="020F0502020204030204" pitchFamily="34" charset="0"/>
                <a:cs typeface="Times New Roman" panose="02020603050405020304" pitchFamily="18" charset="0"/>
              </a:rPr>
              <a:t>Hauschild</a:t>
            </a:r>
            <a:r>
              <a:rPr lang="en-US" sz="1700" dirty="0">
                <a:solidFill>
                  <a:srgbClr val="000000"/>
                </a:solidFill>
                <a:effectLst/>
                <a:ea typeface="Calibri" panose="020F0502020204030204" pitchFamily="34" charset="0"/>
                <a:cs typeface="Times New Roman" panose="02020603050405020304" pitchFamily="18" charset="0"/>
              </a:rPr>
              <a:t> et al., 2018)</a:t>
            </a:r>
          </a:p>
          <a:p>
            <a:endParaRPr lang="en-US" sz="1700" dirty="0">
              <a:effectLst/>
              <a:ea typeface="Calibri" panose="020F0502020204030204" pitchFamily="34" charset="0"/>
              <a:cs typeface="Calibri" panose="020F0502020204030204" pitchFamily="34" charset="0"/>
            </a:endParaRPr>
          </a:p>
          <a:p>
            <a:r>
              <a:rPr lang="en-US" sz="1700" dirty="0">
                <a:effectLst/>
                <a:ea typeface="Calibri" panose="020F0502020204030204" pitchFamily="34" charset="0"/>
                <a:cs typeface="Calibri" panose="020F0502020204030204" pitchFamily="34" charset="0"/>
              </a:rPr>
              <a:t>“LCAs provide the best framework for assessing the potential environmental impacts of products currently available” (European Commission 2003)</a:t>
            </a:r>
            <a:endParaRPr lang="en-BE" sz="1700" dirty="0">
              <a:effectLst/>
              <a:ea typeface="Calibri" panose="020F0502020204030204" pitchFamily="34" charset="0"/>
              <a:cs typeface="Times New Roman" panose="02020603050405020304" pitchFamily="18" charset="0"/>
            </a:endParaRPr>
          </a:p>
          <a:p>
            <a:endParaRPr lang="en-US" sz="1700" dirty="0">
              <a:effectLst/>
              <a:ea typeface="Calibri" panose="020F0502020204030204" pitchFamily="34" charset="0"/>
              <a:cs typeface="Calibri" panose="020F0502020204030204" pitchFamily="34" charset="0"/>
            </a:endParaRPr>
          </a:p>
          <a:p>
            <a:r>
              <a:rPr lang="en-US" sz="1700" dirty="0">
                <a:effectLst/>
                <a:ea typeface="Calibri" panose="020F0502020204030204" pitchFamily="34" charset="0"/>
                <a:cs typeface="Calibri" panose="020F0502020204030204" pitchFamily="34" charset="0"/>
              </a:rPr>
              <a:t>“LCA is widely recognized as the best framework for assessing the potential environmental impacts of products, process and systems” (Joint Research Centre, 2016)</a:t>
            </a:r>
            <a:endParaRPr lang="en-US" sz="1700" dirty="0">
              <a:effectLst/>
              <a:ea typeface="Calibri" panose="020F0502020204030204" pitchFamily="34" charset="0"/>
              <a:cs typeface="Times New Roman" panose="02020603050405020304" pitchFamily="18" charset="0"/>
            </a:endParaRPr>
          </a:p>
          <a:p>
            <a:endParaRPr lang="fr-FR" sz="1700" dirty="0">
              <a:effectLst/>
              <a:ea typeface="Calibri" panose="020F0502020204030204" pitchFamily="34" charset="0"/>
              <a:cs typeface="Times New Roman" panose="02020603050405020304" pitchFamily="18" charset="0"/>
            </a:endParaRPr>
          </a:p>
          <a:p>
            <a:r>
              <a:rPr lang="en-US" sz="1700" dirty="0">
                <a:solidFill>
                  <a:srgbClr val="000000"/>
                </a:solidFill>
                <a:ea typeface="Calibri" panose="020F0502020204030204" pitchFamily="34" charset="0"/>
                <a:cs typeface="Times New Roman" panose="02020603050405020304" pitchFamily="18" charset="0"/>
                <a:sym typeface="Wingdings" panose="05000000000000000000" pitchFamily="2" charset="2"/>
              </a:rPr>
              <a:t> Product Environmental Footprint project:</a:t>
            </a:r>
          </a:p>
          <a:p>
            <a:pPr marL="0" indent="0">
              <a:buNone/>
            </a:pPr>
            <a:r>
              <a:rPr lang="en-US" sz="1700" dirty="0">
                <a:solidFill>
                  <a:srgbClr val="000000"/>
                </a:solidFill>
                <a:effectLst/>
                <a:ea typeface="Calibri" panose="020F0502020204030204" pitchFamily="34" charset="0"/>
                <a:cs typeface="Times New Roman" panose="02020603050405020304" pitchFamily="18" charset="0"/>
                <a:sym typeface="Wingdings" panose="05000000000000000000" pitchFamily="2" charset="2"/>
              </a:rPr>
              <a:t>      -increases comparability of environmental impacts of products</a:t>
            </a:r>
          </a:p>
          <a:p>
            <a:pPr marL="0" indent="0">
              <a:buNone/>
            </a:pPr>
            <a:r>
              <a:rPr lang="en-US" sz="1700" dirty="0">
                <a:solidFill>
                  <a:srgbClr val="000000"/>
                </a:solidFill>
                <a:ea typeface="Calibri" panose="020F0502020204030204" pitchFamily="34" charset="0"/>
                <a:cs typeface="Times New Roman" panose="02020603050405020304" pitchFamily="18" charset="0"/>
                <a:sym typeface="Wingdings" panose="05000000000000000000" pitchFamily="2" charset="2"/>
              </a:rPr>
              <a:t>      -decreases flexibility of LCA to ensure reproducibility of results</a:t>
            </a:r>
          </a:p>
          <a:p>
            <a:pPr marL="537750" indent="-285750">
              <a:buFont typeface="Wingdings" panose="05000000000000000000" pitchFamily="2" charset="2"/>
              <a:buChar char="è"/>
            </a:pPr>
            <a:r>
              <a:rPr lang="fr-FR" sz="1700" dirty="0" smtClean="0">
                <a:effectLst/>
                <a:ea typeface="Calibri" panose="020F0502020204030204" pitchFamily="34" charset="0"/>
                <a:cs typeface="Times New Roman" panose="02020603050405020304" pitchFamily="18" charset="0"/>
                <a:sym typeface="Wingdings" panose="05000000000000000000" pitchFamily="2" charset="2"/>
              </a:rPr>
              <a:t>Eco-score</a:t>
            </a:r>
            <a:r>
              <a:rPr lang="fr-FR" sz="1700" dirty="0">
                <a:effectLst/>
                <a:ea typeface="Calibri" panose="020F0502020204030204" pitchFamily="34" charset="0"/>
                <a:cs typeface="Times New Roman" panose="02020603050405020304" pitchFamily="18" charset="0"/>
                <a:sym typeface="Wingdings" panose="05000000000000000000" pitchFamily="2" charset="2"/>
              </a:rPr>
              <a:t>: </a:t>
            </a:r>
            <a:r>
              <a:rPr lang="en-US" sz="1700" dirty="0">
                <a:effectLst/>
                <a:ea typeface="Calibri" panose="020F0502020204030204" pitchFamily="34" charset="0"/>
                <a:cs typeface="Times New Roman" panose="02020603050405020304" pitchFamily="18" charset="0"/>
                <a:sym typeface="Wingdings" panose="05000000000000000000" pitchFamily="2" charset="2"/>
              </a:rPr>
              <a:t>LCA scores of 2500 product categories drawn from the </a:t>
            </a:r>
            <a:r>
              <a:rPr lang="en-US" sz="1700" dirty="0" err="1">
                <a:effectLst/>
                <a:ea typeface="Calibri" panose="020F0502020204030204" pitchFamily="34" charset="0"/>
                <a:cs typeface="Times New Roman" panose="02020603050405020304" pitchFamily="18" charset="0"/>
                <a:sym typeface="Wingdings" panose="05000000000000000000" pitchFamily="2" charset="2"/>
              </a:rPr>
              <a:t>Agribalyse</a:t>
            </a:r>
            <a:r>
              <a:rPr lang="en-US" sz="1700" dirty="0">
                <a:effectLst/>
                <a:ea typeface="Calibri" panose="020F0502020204030204" pitchFamily="34" charset="0"/>
                <a:cs typeface="Times New Roman" panose="02020603050405020304" pitchFamily="18" charset="0"/>
                <a:sym typeface="Wingdings" panose="05000000000000000000" pitchFamily="2" charset="2"/>
              </a:rPr>
              <a:t> </a:t>
            </a:r>
            <a:r>
              <a:rPr lang="en-US" sz="1700" dirty="0" smtClean="0">
                <a:effectLst/>
                <a:ea typeface="Calibri" panose="020F0502020204030204" pitchFamily="34" charset="0"/>
                <a:cs typeface="Times New Roman" panose="02020603050405020304" pitchFamily="18" charset="0"/>
                <a:sym typeface="Wingdings" panose="05000000000000000000" pitchFamily="2" charset="2"/>
              </a:rPr>
              <a:t>database</a:t>
            </a:r>
          </a:p>
          <a:p>
            <a:pPr marL="537750" indent="-285750">
              <a:buFont typeface="Wingdings" panose="05000000000000000000" pitchFamily="2" charset="2"/>
              <a:buChar char="è"/>
            </a:pPr>
            <a:r>
              <a:rPr lang="it-IT" sz="1700" dirty="0" smtClean="0"/>
              <a:t>Global </a:t>
            </a:r>
            <a:r>
              <a:rPr lang="it-IT" sz="1700" dirty="0"/>
              <a:t>LCA Data Access” network (GLAD) https://www.lifecycleinitiative.org</a:t>
            </a:r>
            <a:r>
              <a:rPr lang="it-IT" sz="1700" dirty="0" smtClean="0"/>
              <a:t>/</a:t>
            </a:r>
            <a:endParaRPr lang="it-IT" sz="1700" dirty="0"/>
          </a:p>
          <a:p>
            <a:pPr marL="537750" indent="-285750">
              <a:buFont typeface="Wingdings" panose="05000000000000000000" pitchFamily="2" charset="2"/>
              <a:buChar char="è"/>
            </a:pPr>
            <a:endParaRPr lang="en-US" sz="1700" dirty="0"/>
          </a:p>
        </p:txBody>
      </p:sp>
      <p:graphicFrame>
        <p:nvGraphicFramePr>
          <p:cNvPr id="5" name="Graphique 4">
            <a:extLst>
              <a:ext uri="{FF2B5EF4-FFF2-40B4-BE49-F238E27FC236}">
                <a16:creationId xmlns:a16="http://schemas.microsoft.com/office/drawing/2014/main" id="{3724C8E9-294C-42B7-978F-5BB15670F0E3}"/>
              </a:ext>
            </a:extLst>
          </p:cNvPr>
          <p:cNvGraphicFramePr/>
          <p:nvPr>
            <p:extLst/>
          </p:nvPr>
        </p:nvGraphicFramePr>
        <p:xfrm>
          <a:off x="6582008" y="1602435"/>
          <a:ext cx="5514975"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455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12005"/>
          </a:xfrm>
        </p:spPr>
        <p:txBody>
          <a:bodyPr>
            <a:normAutofit fontScale="90000"/>
          </a:bodyPr>
          <a:lstStyle/>
          <a:p>
            <a:r>
              <a:rPr lang="en-US" dirty="0" smtClean="0"/>
              <a:t>II. Translation </a:t>
            </a:r>
            <a:r>
              <a:rPr lang="en-US" dirty="0"/>
              <a:t>of Life-cycle analysis in pricing : </a:t>
            </a:r>
            <a:br>
              <a:rPr lang="en-US" dirty="0"/>
            </a:br>
            <a:r>
              <a:rPr lang="en-US" dirty="0"/>
              <a:t>state of the art</a:t>
            </a:r>
          </a:p>
        </p:txBody>
      </p:sp>
      <p:sp>
        <p:nvSpPr>
          <p:cNvPr id="4" name="Espace réservé du contenu 2">
            <a:extLst>
              <a:ext uri="{FF2B5EF4-FFF2-40B4-BE49-F238E27FC236}">
                <a16:creationId xmlns:a16="http://schemas.microsoft.com/office/drawing/2014/main" id="{2479AB21-E4FC-4734-B016-9B0B13E8CB13}"/>
              </a:ext>
            </a:extLst>
          </p:cNvPr>
          <p:cNvSpPr>
            <a:spLocks noGrp="1"/>
          </p:cNvSpPr>
          <p:nvPr>
            <p:ph idx="1"/>
          </p:nvPr>
        </p:nvSpPr>
        <p:spPr>
          <a:xfrm>
            <a:off x="838200" y="1649456"/>
            <a:ext cx="4958593" cy="4351338"/>
          </a:xfrm>
        </p:spPr>
        <p:txBody>
          <a:bodyPr>
            <a:normAutofit/>
          </a:bodyPr>
          <a:lstStyle/>
          <a:p>
            <a:endParaRPr lang="en-US" sz="1700" dirty="0">
              <a:effectLst/>
              <a:ea typeface="Calibri" panose="020F0502020204030204" pitchFamily="34" charset="0"/>
              <a:cs typeface="Calibri" panose="020F0502020204030204" pitchFamily="34" charset="0"/>
            </a:endParaRPr>
          </a:p>
          <a:p>
            <a:r>
              <a:rPr lang="en-US" sz="1700" dirty="0">
                <a:effectLst/>
                <a:ea typeface="Calibri" panose="020F0502020204030204" pitchFamily="34" charset="0"/>
                <a:cs typeface="Calibri" panose="020F0502020204030204" pitchFamily="34" charset="0"/>
              </a:rPr>
              <a:t>Several methods for </a:t>
            </a:r>
            <a:r>
              <a:rPr lang="en-US" sz="1700" dirty="0" err="1">
                <a:effectLst/>
                <a:ea typeface="Calibri" panose="020F0502020204030204" pitchFamily="34" charset="0"/>
                <a:cs typeface="Calibri" panose="020F0502020204030204" pitchFamily="34" charset="0"/>
              </a:rPr>
              <a:t>monetising</a:t>
            </a:r>
            <a:r>
              <a:rPr lang="en-US" sz="1700" dirty="0">
                <a:effectLst/>
                <a:ea typeface="Calibri" panose="020F0502020204030204" pitchFamily="34" charset="0"/>
                <a:cs typeface="Calibri" panose="020F0502020204030204" pitchFamily="34" charset="0"/>
              </a:rPr>
              <a:t> LCA results</a:t>
            </a: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pPr marL="0" indent="0">
              <a:buNone/>
            </a:pPr>
            <a:r>
              <a:rPr lang="en-US" sz="1700" dirty="0">
                <a:ea typeface="Calibri" panose="020F0502020204030204" pitchFamily="34" charset="0"/>
                <a:cs typeface="Calibri" panose="020F0502020204030204" pitchFamily="34" charset="0"/>
              </a:rPr>
              <a:t>    </a:t>
            </a:r>
            <a:r>
              <a:rPr lang="en-US" sz="1700" dirty="0">
                <a:ea typeface="Calibri" panose="020F0502020204030204" pitchFamily="34" charset="0"/>
                <a:cs typeface="Calibri" panose="020F0502020204030204" pitchFamily="34" charset="0"/>
                <a:sym typeface="Wingdings" panose="05000000000000000000" pitchFamily="2" charset="2"/>
              </a:rPr>
              <a:t></a:t>
            </a:r>
            <a:r>
              <a:rPr lang="en-US" sz="1700" dirty="0">
                <a:effectLst/>
                <a:ea typeface="Calibri" panose="020F0502020204030204" pitchFamily="34" charset="0"/>
                <a:cs typeface="Calibri" panose="020F0502020204030204" pitchFamily="34" charset="0"/>
              </a:rPr>
              <a:t> No consensus on the best method</a:t>
            </a: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a:p>
            <a:endParaRPr lang="en-US" sz="1700" dirty="0">
              <a:ea typeface="Calibri" panose="020F0502020204030204" pitchFamily="34" charset="0"/>
              <a:cs typeface="Calibri" panose="020F0502020204030204" pitchFamily="34" charset="0"/>
            </a:endParaRPr>
          </a:p>
          <a:p>
            <a:endParaRPr lang="en-US" sz="1700" dirty="0">
              <a:effectLst/>
              <a:ea typeface="Calibri" panose="020F0502020204030204" pitchFamily="34" charset="0"/>
              <a:cs typeface="Calibri" panose="020F0502020204030204" pitchFamily="34" charset="0"/>
            </a:endParaRPr>
          </a:p>
        </p:txBody>
      </p:sp>
      <p:graphicFrame>
        <p:nvGraphicFramePr>
          <p:cNvPr id="5" name="Tableau 4">
            <a:extLst>
              <a:ext uri="{FF2B5EF4-FFF2-40B4-BE49-F238E27FC236}">
                <a16:creationId xmlns:a16="http://schemas.microsoft.com/office/drawing/2014/main" id="{54EAE5A3-6E21-4B47-A023-16FE7CA49D37}"/>
              </a:ext>
            </a:extLst>
          </p:cNvPr>
          <p:cNvGraphicFramePr>
            <a:graphicFrameLocks noGrp="1"/>
          </p:cNvGraphicFramePr>
          <p:nvPr>
            <p:extLst/>
          </p:nvPr>
        </p:nvGraphicFramePr>
        <p:xfrm>
          <a:off x="2919364" y="2652574"/>
          <a:ext cx="5805186" cy="2565374"/>
        </p:xfrm>
        <a:graphic>
          <a:graphicData uri="http://schemas.openxmlformats.org/drawingml/2006/table">
            <a:tbl>
              <a:tblPr firstRow="1" firstCol="1" bandRow="1"/>
              <a:tblGrid>
                <a:gridCol w="1641499">
                  <a:extLst>
                    <a:ext uri="{9D8B030D-6E8A-4147-A177-3AD203B41FA5}">
                      <a16:colId xmlns:a16="http://schemas.microsoft.com/office/drawing/2014/main" val="2282459390"/>
                    </a:ext>
                  </a:extLst>
                </a:gridCol>
                <a:gridCol w="3005647">
                  <a:extLst>
                    <a:ext uri="{9D8B030D-6E8A-4147-A177-3AD203B41FA5}">
                      <a16:colId xmlns:a16="http://schemas.microsoft.com/office/drawing/2014/main" val="423979622"/>
                    </a:ext>
                  </a:extLst>
                </a:gridCol>
                <a:gridCol w="1158040">
                  <a:extLst>
                    <a:ext uri="{9D8B030D-6E8A-4147-A177-3AD203B41FA5}">
                      <a16:colId xmlns:a16="http://schemas.microsoft.com/office/drawing/2014/main" val="1778516055"/>
                    </a:ext>
                  </a:extLst>
                </a:gridCol>
              </a:tblGrid>
              <a:tr h="855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100" dirty="0">
                          <a:effectLst/>
                          <a:latin typeface="Calibri" panose="020F0502020204030204" pitchFamily="34" charset="0"/>
                          <a:ea typeface="Times New Roman" panose="02020603050405020304" pitchFamily="18" charset="0"/>
                          <a:cs typeface="Calibri" panose="020F0502020204030204" pitchFamily="34" charset="0"/>
                        </a:rPr>
                        <a:t>Methods for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monetising</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r>
                        <a:rPr lang="en-US" sz="1100" dirty="0">
                          <a:effectLst/>
                          <a:latin typeface="Calibri" panose="020F0502020204030204" pitchFamily="34" charset="0"/>
                          <a:ea typeface="Times New Roman" panose="02020603050405020304" pitchFamily="18" charset="0"/>
                          <a:cs typeface="Calibri" panose="020F0502020204030204" pitchFamily="34" charset="0"/>
                        </a:rPr>
                        <a:t>         LCA results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fr-FR" sz="1100" dirty="0">
                        <a:effectLst/>
                        <a:latin typeface="Calibri" panose="020F0502020204030204" pitchFamily="34" charset="0"/>
                        <a:ea typeface="Times New Roman" panose="02020603050405020304" pitchFamily="18" charset="0"/>
                        <a:cs typeface="Calibri" panose="020F0502020204030204" pitchFamily="34" charset="0"/>
                      </a:endParaRPr>
                    </a:p>
                    <a:p>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Monetary</a:t>
                      </a:r>
                      <a:r>
                        <a:rPr lang="fr-FR" sz="1100" dirty="0">
                          <a:effectLst/>
                          <a:latin typeface="Calibri" panose="020F0502020204030204" pitchFamily="34" charset="0"/>
                          <a:ea typeface="Times New Roman" panose="02020603050405020304" pitchFamily="18" charset="0"/>
                          <a:cs typeface="Calibri" panose="020F0502020204030204" pitchFamily="34" charset="0"/>
                        </a:rPr>
                        <a:t> damage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assessment</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criteria</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effectLst/>
                        <a:latin typeface="Calibri" panose="020F0502020204030204" pitchFamily="34" charset="0"/>
                        <a:ea typeface="Times New Roman" panose="02020603050405020304" pitchFamily="18" charset="0"/>
                        <a:cs typeface="Calibri" panose="020F0502020204030204" pitchFamily="34" charset="0"/>
                      </a:endParaRPr>
                    </a:p>
                    <a:p>
                      <a:r>
                        <a:rPr lang="fr-FR" sz="1100" dirty="0">
                          <a:effectLst/>
                          <a:latin typeface="Calibri" panose="020F0502020204030204" pitchFamily="34" charset="0"/>
                          <a:ea typeface="Times New Roman" panose="02020603050405020304" pitchFamily="18" charset="0"/>
                          <a:cs typeface="Calibri" panose="020F0502020204030204" pitchFamily="34" charset="0"/>
                        </a:rPr>
                        <a:t> Price per tonne </a:t>
                      </a:r>
                    </a:p>
                    <a:p>
                      <a:r>
                        <a:rPr lang="fr-FR" sz="1100" dirty="0">
                          <a:effectLst/>
                          <a:latin typeface="Calibri" panose="020F0502020204030204" pitchFamily="34" charset="0"/>
                          <a:ea typeface="Times New Roman" panose="02020603050405020304" pitchFamily="18" charset="0"/>
                          <a:cs typeface="Calibri" panose="020F0502020204030204" pitchFamily="34" charset="0"/>
                        </a:rPr>
                        <a:t> equivalent-CO</a:t>
                      </a:r>
                      <a:r>
                        <a:rPr lang="fr-FR" sz="1100" baseline="-25000" dirty="0">
                          <a:effectLst/>
                          <a:latin typeface="Calibri" panose="020F0502020204030204" pitchFamily="34" charset="0"/>
                          <a:ea typeface="Times New Roman" panose="02020603050405020304" pitchFamily="18" charset="0"/>
                          <a:cs typeface="Calibri" panose="020F0502020204030204" pitchFamily="34" charset="0"/>
                        </a:rPr>
                        <a:t>2</a:t>
                      </a:r>
                    </a:p>
                    <a:p>
                      <a:r>
                        <a:rPr lang="fr-FR" sz="11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a:effectLst/>
                          <a:latin typeface="Calibri" panose="020F0502020204030204" pitchFamily="34" charset="0"/>
                          <a:ea typeface="Times New Roman" panose="02020603050405020304" pitchFamily="18" charset="0"/>
                          <a:cs typeface="Calibri" panose="020F0502020204030204" pitchFamily="34" charset="0"/>
                        </a:rPr>
                        <a:t> in euros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95861"/>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Ecovalue14</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Stated</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preferences</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market</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prices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dirty="0">
                          <a:effectLst/>
                          <a:latin typeface="Calibri" panose="020F0502020204030204" pitchFamily="34" charset="0"/>
                          <a:ea typeface="Times New Roman" panose="02020603050405020304" pitchFamily="18" charset="0"/>
                          <a:cs typeface="Calibri" panose="020F0502020204030204" pitchFamily="34" charset="0"/>
                        </a:rPr>
                        <a:t>480</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766538"/>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EPS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Revealed</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preferences</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market</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prices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137</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816043"/>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EVR 1.6</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Pollution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abatement</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costs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119</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15121"/>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Stepwise</a:t>
                      </a:r>
                      <a:r>
                        <a:rPr lang="fr-FR" sz="1100" dirty="0">
                          <a:effectLst/>
                          <a:latin typeface="Calibri" panose="020F0502020204030204" pitchFamily="34" charset="0"/>
                          <a:ea typeface="Times New Roman" panose="02020603050405020304" pitchFamily="18" charset="0"/>
                          <a:cs typeface="Calibri" panose="020F0502020204030204" pitchFamily="34" charset="0"/>
                        </a:rPr>
                        <a:t> 2006</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Budget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constraint</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107</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985631"/>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MMG</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Restoration</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costs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106</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31588"/>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Ecotax</a:t>
                      </a:r>
                      <a:r>
                        <a:rPr lang="fr-FR" sz="1100" dirty="0">
                          <a:effectLst/>
                          <a:latin typeface="Calibri" panose="020F0502020204030204" pitchFamily="34" charset="0"/>
                          <a:ea typeface="Times New Roman" panose="02020603050405020304" pitchFamily="18" charset="0"/>
                          <a:cs typeface="Calibri" panose="020F0502020204030204" pitchFamily="34" charset="0"/>
                        </a:rPr>
                        <a:t> 2002</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Social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willingness</a:t>
                      </a:r>
                      <a:r>
                        <a:rPr lang="fr-FR" sz="1100" dirty="0">
                          <a:effectLst/>
                          <a:latin typeface="Calibri" panose="020F0502020204030204" pitchFamily="34" charset="0"/>
                          <a:ea typeface="Times New Roman" panose="02020603050405020304" pitchFamily="18" charset="0"/>
                          <a:cs typeface="Calibri" panose="020F0502020204030204" pitchFamily="34" charset="0"/>
                        </a:rPr>
                        <a:t> to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pay</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62</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015316"/>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Environmental</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Prices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Pollution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abatement</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costs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a:effectLst/>
                          <a:latin typeface="Calibri" panose="020F0502020204030204" pitchFamily="34" charset="0"/>
                          <a:ea typeface="Times New Roman" panose="02020603050405020304" pitchFamily="18" charset="0"/>
                          <a:cs typeface="Calibri" panose="020F0502020204030204" pitchFamily="34" charset="0"/>
                        </a:rPr>
                        <a:t>59</a:t>
                      </a:r>
                      <a:endParaRPr lang="en-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588879"/>
                  </a:ext>
                </a:extLst>
              </a:tr>
              <a:tr h="213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effectLst/>
                          <a:latin typeface="Calibri" panose="020F0502020204030204" pitchFamily="34" charset="0"/>
                          <a:ea typeface="Times New Roman" panose="02020603050405020304" pitchFamily="18" charset="0"/>
                          <a:cs typeface="Calibri" panose="020F0502020204030204" pitchFamily="34" charset="0"/>
                        </a:rPr>
                        <a:t>LIME3</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effectLst/>
                          <a:latin typeface="Calibri" panose="020F0502020204030204" pitchFamily="34" charset="0"/>
                          <a:ea typeface="Times New Roman" panose="02020603050405020304" pitchFamily="18" charset="0"/>
                          <a:cs typeface="Calibri" panose="020F0502020204030204" pitchFamily="34" charset="0"/>
                        </a:rPr>
                        <a:t>Revealed</a:t>
                      </a:r>
                      <a:r>
                        <a:rPr lang="fr-FR" sz="1100" dirty="0">
                          <a:effectLst/>
                          <a:latin typeface="Calibri" panose="020F0502020204030204" pitchFamily="34" charset="0"/>
                          <a:ea typeface="Times New Roman" panose="02020603050405020304" pitchFamily="18" charset="0"/>
                          <a:cs typeface="Calibri" panose="020F0502020204030204" pitchFamily="34" charset="0"/>
                        </a:rPr>
                        <a:t>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preferences</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fr-FR" sz="1100" dirty="0">
                          <a:effectLst/>
                          <a:latin typeface="Calibri" panose="020F0502020204030204" pitchFamily="34" charset="0"/>
                          <a:ea typeface="Times New Roman" panose="02020603050405020304" pitchFamily="18" charset="0"/>
                          <a:cs typeface="Calibri" panose="020F0502020204030204" pitchFamily="34" charset="0"/>
                        </a:rPr>
                        <a:t>7</a:t>
                      </a:r>
                      <a:endParaRPr lang="en-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828186"/>
                  </a:ext>
                </a:extLst>
              </a:tr>
            </a:tbl>
          </a:graphicData>
        </a:graphic>
      </p:graphicFrame>
      <p:sp>
        <p:nvSpPr>
          <p:cNvPr id="6" name="ZoneTexte 5">
            <a:extLst>
              <a:ext uri="{FF2B5EF4-FFF2-40B4-BE49-F238E27FC236}">
                <a16:creationId xmlns:a16="http://schemas.microsoft.com/office/drawing/2014/main" id="{AC819BC5-95EF-4BA4-998D-C1E86996B762}"/>
              </a:ext>
            </a:extLst>
          </p:cNvPr>
          <p:cNvSpPr txBox="1"/>
          <p:nvPr/>
        </p:nvSpPr>
        <p:spPr>
          <a:xfrm>
            <a:off x="7441038" y="5217948"/>
            <a:ext cx="1401666" cy="276999"/>
          </a:xfrm>
          <a:prstGeom prst="rect">
            <a:avLst/>
          </a:prstGeom>
          <a:noFill/>
        </p:spPr>
        <p:txBody>
          <a:bodyPr wrap="none" rtlCol="0">
            <a:spAutoFit/>
          </a:bodyPr>
          <a:lstStyle/>
          <a:p>
            <a:r>
              <a:rPr lang="fr-FR" sz="1200" dirty="0"/>
              <a:t>(Arendt et al. 2020)</a:t>
            </a:r>
            <a:endParaRPr lang="en-BE" sz="1200" dirty="0"/>
          </a:p>
        </p:txBody>
      </p:sp>
    </p:spTree>
    <p:extLst>
      <p:ext uri="{BB962C8B-B14F-4D97-AF65-F5344CB8AC3E}">
        <p14:creationId xmlns:p14="http://schemas.microsoft.com/office/powerpoint/2010/main" val="960987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12005"/>
          </a:xfrm>
        </p:spPr>
        <p:txBody>
          <a:bodyPr>
            <a:normAutofit fontScale="90000"/>
          </a:bodyPr>
          <a:lstStyle/>
          <a:p>
            <a:r>
              <a:rPr lang="en-US" dirty="0" smtClean="0"/>
              <a:t>II. Translation </a:t>
            </a:r>
            <a:r>
              <a:rPr lang="en-US" dirty="0"/>
              <a:t>of Life-cycle analysis in pricing : </a:t>
            </a:r>
            <a:br>
              <a:rPr lang="en-US" dirty="0"/>
            </a:br>
            <a:r>
              <a:rPr lang="en-US" dirty="0"/>
              <a:t>a weighting issue</a:t>
            </a:r>
          </a:p>
        </p:txBody>
      </p:sp>
      <p:sp>
        <p:nvSpPr>
          <p:cNvPr id="4" name="Espace réservé du contenu 2">
            <a:extLst>
              <a:ext uri="{FF2B5EF4-FFF2-40B4-BE49-F238E27FC236}">
                <a16:creationId xmlns:a16="http://schemas.microsoft.com/office/drawing/2014/main" id="{2479AB21-E4FC-4734-B016-9B0B13E8CB13}"/>
              </a:ext>
            </a:extLst>
          </p:cNvPr>
          <p:cNvSpPr>
            <a:spLocks noGrp="1"/>
          </p:cNvSpPr>
          <p:nvPr>
            <p:ph idx="1"/>
          </p:nvPr>
        </p:nvSpPr>
        <p:spPr>
          <a:xfrm>
            <a:off x="604007" y="1649456"/>
            <a:ext cx="11157358" cy="4952680"/>
          </a:xfrm>
        </p:spPr>
        <p:txBody>
          <a:bodyPr>
            <a:normAutofit fontScale="92500" lnSpcReduction="10000"/>
          </a:bodyPr>
          <a:lstStyle/>
          <a:p>
            <a:r>
              <a:rPr lang="en-US" sz="1700" dirty="0" err="1">
                <a:ea typeface="Calibri" panose="020F0502020204030204" pitchFamily="34" charset="0"/>
                <a:cs typeface="Calibri" panose="020F0502020204030204" pitchFamily="34" charset="0"/>
              </a:rPr>
              <a:t>M</a:t>
            </a:r>
            <a:r>
              <a:rPr lang="en-US" sz="1700" dirty="0" err="1">
                <a:effectLst/>
                <a:ea typeface="Calibri" panose="020F0502020204030204" pitchFamily="34" charset="0"/>
                <a:cs typeface="Calibri" panose="020F0502020204030204" pitchFamily="34" charset="0"/>
              </a:rPr>
              <a:t>onetisation</a:t>
            </a:r>
            <a:r>
              <a:rPr lang="en-US" sz="1700" dirty="0">
                <a:effectLst/>
                <a:ea typeface="Calibri" panose="020F0502020204030204" pitchFamily="34" charset="0"/>
                <a:cs typeface="Calibri" panose="020F0502020204030204" pitchFamily="34" charset="0"/>
              </a:rPr>
              <a:t> methods are weighting methods</a:t>
            </a:r>
          </a:p>
          <a:p>
            <a:pPr marL="0" indent="0">
              <a:buNone/>
            </a:pPr>
            <a:endParaRPr lang="en-US" sz="1700" dirty="0">
              <a:effectLst/>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ffectLst/>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ffectLst/>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ffectLst/>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ffectLst/>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endParaRPr lang="en-US" sz="1700" dirty="0">
              <a:ea typeface="Calibri" panose="020F0502020204030204" pitchFamily="34" charset="0"/>
              <a:cs typeface="Calibri" panose="020F0502020204030204" pitchFamily="34" charset="0"/>
            </a:endParaRPr>
          </a:p>
          <a:p>
            <a:pPr marL="0" indent="0">
              <a:buNone/>
            </a:pPr>
            <a:r>
              <a:rPr lang="en-US" sz="1700" dirty="0">
                <a:ea typeface="Calibri" panose="020F0502020204030204" pitchFamily="34" charset="0"/>
                <a:cs typeface="Calibri" panose="020F0502020204030204" pitchFamily="34" charset="0"/>
              </a:rPr>
              <a:t>     </a:t>
            </a:r>
            <a:r>
              <a:rPr lang="en-US" sz="1700" dirty="0">
                <a:ea typeface="Calibri" panose="020F0502020204030204" pitchFamily="34" charset="0"/>
                <a:cs typeface="Calibri" panose="020F0502020204030204" pitchFamily="34" charset="0"/>
                <a:sym typeface="Wingdings" panose="05000000000000000000" pitchFamily="2" charset="2"/>
              </a:rPr>
              <a:t> When the </a:t>
            </a:r>
            <a:r>
              <a:rPr lang="en-US" sz="1700" dirty="0" err="1">
                <a:ea typeface="Calibri" panose="020F0502020204030204" pitchFamily="34" charset="0"/>
                <a:cs typeface="Calibri" panose="020F0502020204030204" pitchFamily="34" charset="0"/>
                <a:sym typeface="Wingdings" panose="05000000000000000000" pitchFamily="2" charset="2"/>
              </a:rPr>
              <a:t>normalisation</a:t>
            </a:r>
            <a:r>
              <a:rPr lang="en-US" sz="1700" dirty="0">
                <a:ea typeface="Calibri" panose="020F0502020204030204" pitchFamily="34" charset="0"/>
                <a:cs typeface="Calibri" panose="020F0502020204030204" pitchFamily="34" charset="0"/>
                <a:sym typeface="Wingdings" panose="05000000000000000000" pitchFamily="2" charset="2"/>
              </a:rPr>
              <a:t> and weighting values are set, pricing one of the impact categories means pricing the other categories</a:t>
            </a:r>
            <a:endParaRPr lang="en-US" sz="1700" dirty="0">
              <a:effectLst/>
              <a:ea typeface="Calibri" panose="020F0502020204030204" pitchFamily="34" charset="0"/>
              <a:cs typeface="Calibri" panose="020F0502020204030204" pitchFamily="34" charset="0"/>
            </a:endParaRPr>
          </a:p>
        </p:txBody>
      </p:sp>
      <p:graphicFrame>
        <p:nvGraphicFramePr>
          <p:cNvPr id="7" name="Graphique 6">
            <a:extLst>
              <a:ext uri="{FF2B5EF4-FFF2-40B4-BE49-F238E27FC236}">
                <a16:creationId xmlns:a16="http://schemas.microsoft.com/office/drawing/2014/main" id="{0A759A46-1559-4331-A41E-2A2334E97145}"/>
              </a:ext>
            </a:extLst>
          </p:cNvPr>
          <p:cNvGraphicFramePr/>
          <p:nvPr>
            <p:extLst/>
          </p:nvPr>
        </p:nvGraphicFramePr>
        <p:xfrm>
          <a:off x="4119895" y="1985866"/>
          <a:ext cx="5460962" cy="404530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a:extLst>
              <a:ext uri="{FF2B5EF4-FFF2-40B4-BE49-F238E27FC236}">
                <a16:creationId xmlns:a16="http://schemas.microsoft.com/office/drawing/2014/main" id="{34D2B08D-FCC8-4B42-84DF-43FD06A3E24A}"/>
              </a:ext>
            </a:extLst>
          </p:cNvPr>
          <p:cNvCxnSpPr>
            <a:cxnSpLocks/>
          </p:cNvCxnSpPr>
          <p:nvPr/>
        </p:nvCxnSpPr>
        <p:spPr>
          <a:xfrm>
            <a:off x="5218556" y="2281387"/>
            <a:ext cx="13577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21A4520-F7CE-4737-B14B-65A575DC6338}"/>
              </a:ext>
            </a:extLst>
          </p:cNvPr>
          <p:cNvCxnSpPr>
            <a:cxnSpLocks/>
          </p:cNvCxnSpPr>
          <p:nvPr/>
        </p:nvCxnSpPr>
        <p:spPr>
          <a:xfrm>
            <a:off x="6844147" y="2272151"/>
            <a:ext cx="192116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77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p:sp>
      <p:sp>
        <p:nvSpPr>
          <p:cNvPr id="5" name="Espace réservé du texte 4"/>
          <p:cNvSpPr>
            <a:spLocks noGrp="1"/>
          </p:cNvSpPr>
          <p:nvPr>
            <p:ph type="body" sz="quarter" idx="11"/>
          </p:nvPr>
        </p:nvSpPr>
        <p:spPr>
          <a:xfrm>
            <a:off x="1103446" y="2427316"/>
            <a:ext cx="4717279" cy="2500892"/>
          </a:xfrm>
        </p:spPr>
        <p:txBody>
          <a:bodyPr>
            <a:normAutofit fontScale="55000" lnSpcReduction="20000"/>
          </a:bodyPr>
          <a:lstStyle/>
          <a:p>
            <a:r>
              <a:rPr lang="en-US" dirty="0"/>
              <a:t> </a:t>
            </a:r>
            <a:r>
              <a:rPr lang="en-US" dirty="0" smtClean="0"/>
              <a:t>“</a:t>
            </a:r>
            <a:r>
              <a:rPr lang="en-US" i="1" dirty="0" smtClean="0"/>
              <a:t>What </a:t>
            </a:r>
            <a:r>
              <a:rPr lang="en-US" i="1" dirty="0"/>
              <a:t>we are doing to the forests of the world is but a mirror reflection of what </a:t>
            </a:r>
            <a:r>
              <a:rPr lang="en-US" i="1" dirty="0" smtClean="0"/>
              <a:t>we are </a:t>
            </a:r>
            <a:r>
              <a:rPr lang="en-US" i="1" dirty="0"/>
              <a:t>doing to ourselves and to </a:t>
            </a:r>
            <a:r>
              <a:rPr lang="en-US" i="1" dirty="0" smtClean="0"/>
              <a:t>one another</a:t>
            </a:r>
            <a:r>
              <a:rPr lang="en-US" dirty="0" smtClean="0"/>
              <a:t>”</a:t>
            </a:r>
          </a:p>
          <a:p>
            <a:endParaRPr lang="en-US" dirty="0" smtClean="0"/>
          </a:p>
          <a:p>
            <a:r>
              <a:rPr lang="en-US" dirty="0" smtClean="0"/>
              <a:t>“</a:t>
            </a:r>
            <a:r>
              <a:rPr lang="en-US" i="1" dirty="0" smtClean="0"/>
              <a:t>There </a:t>
            </a:r>
            <a:r>
              <a:rPr lang="en-US" i="1" dirty="0"/>
              <a:t>is a sufficiency in the world for man's need but not for man's </a:t>
            </a:r>
            <a:r>
              <a:rPr lang="en-US" i="1" dirty="0" smtClean="0"/>
              <a:t>greed</a:t>
            </a:r>
            <a:r>
              <a:rPr lang="en-US" dirty="0" smtClean="0"/>
              <a:t>”</a:t>
            </a:r>
          </a:p>
          <a:p>
            <a:endParaRPr lang="en-US" dirty="0"/>
          </a:p>
          <a:p>
            <a:r>
              <a:rPr lang="en-US" dirty="0"/>
              <a:t>Mahatma Gandhi </a:t>
            </a:r>
            <a:r>
              <a:rPr lang="en-US" dirty="0" smtClean="0"/>
              <a:t>(1869-1948) </a:t>
            </a:r>
            <a:endParaRPr lang="en-US" dirty="0"/>
          </a:p>
        </p:txBody>
      </p:sp>
      <p:pic>
        <p:nvPicPr>
          <p:cNvPr id="6" name="Image 5"/>
          <p:cNvPicPr>
            <a:picLocks noChangeAspect="1"/>
          </p:cNvPicPr>
          <p:nvPr/>
        </p:nvPicPr>
        <p:blipFill>
          <a:blip r:embed="rId2"/>
          <a:stretch>
            <a:fillRect/>
          </a:stretch>
        </p:blipFill>
        <p:spPr>
          <a:xfrm>
            <a:off x="6192000" y="2120793"/>
            <a:ext cx="2960716" cy="2960716"/>
          </a:xfrm>
          <a:prstGeom prst="rect">
            <a:avLst/>
          </a:prstGeom>
        </p:spPr>
      </p:pic>
    </p:spTree>
    <p:extLst>
      <p:ext uri="{BB962C8B-B14F-4D97-AF65-F5344CB8AC3E}">
        <p14:creationId xmlns:p14="http://schemas.microsoft.com/office/powerpoint/2010/main" val="1206237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smtClean="0"/>
              <a:t>III. Translation </a:t>
            </a:r>
            <a:r>
              <a:rPr lang="en-US" sz="4000" dirty="0"/>
              <a:t>of Life-cycle analysis in </a:t>
            </a:r>
            <a:r>
              <a:rPr lang="en-US" sz="4000" dirty="0" smtClean="0"/>
              <a:t>indirect taxation </a:t>
            </a:r>
            <a:r>
              <a:rPr lang="en-US" sz="4000" dirty="0"/>
              <a:t>: </a:t>
            </a:r>
            <a:br>
              <a:rPr lang="en-US" sz="4000" dirty="0"/>
            </a:br>
            <a:r>
              <a:rPr lang="en-US" sz="4000" dirty="0" smtClean="0"/>
              <a:t>models </a:t>
            </a:r>
            <a:endParaRPr lang="en-US" sz="4000" dirty="0"/>
          </a:p>
        </p:txBody>
      </p:sp>
      <p:sp>
        <p:nvSpPr>
          <p:cNvPr id="3" name="Espace réservé du contenu 2"/>
          <p:cNvSpPr>
            <a:spLocks noGrp="1"/>
          </p:cNvSpPr>
          <p:nvPr>
            <p:ph idx="1"/>
          </p:nvPr>
        </p:nvSpPr>
        <p:spPr>
          <a:xfrm>
            <a:off x="838200" y="1641067"/>
            <a:ext cx="10833682"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Proposals to use LCA for taxation purposes</a:t>
            </a:r>
          </a:p>
          <a:p>
            <a:pPr marL="360000" marR="0" lvl="0" indent="0" algn="l" defTabSz="914400" rtl="0" eaLnBrk="1" fontAlgn="auto" latinLnBrk="0" hangingPunct="1">
              <a:lnSpc>
                <a:spcPct val="7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De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Camillis</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&amp;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Goralczyk</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2012 : comparing the LCA scores of the products and adapting their ad valorem rates accordingly </a:t>
            </a:r>
          </a:p>
          <a:p>
            <a:pPr marL="360000" marR="0" lvl="0" indent="0" algn="l" defTabSz="914400" rtl="0" eaLnBrk="1" fontAlgn="auto" latinLnBrk="0" hangingPunct="1">
              <a:lnSpc>
                <a:spcPct val="7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Timmermans &amp;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Achten</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2018; Moberg et al. 2018 : no comparative target. The LCA score is added as an excise duty </a:t>
            </a:r>
          </a:p>
          <a:p>
            <a:pPr marL="228600" marR="0" lvl="0" indent="-228600" algn="l" defTabSz="914400" rtl="0" eaLnBrk="1" fontAlgn="auto" latinLnBrk="0" hangingPunct="1">
              <a:lnSpc>
                <a:spcPct val="7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cs typeface="Calibri" panose="020F0502020204030204" pitchFamily="34" charset="0"/>
              </a:rPr>
              <a:t>Significant potential revenues</a:t>
            </a:r>
          </a:p>
          <a:p>
            <a:pPr marL="360000" marR="0" lvl="0" indent="0" algn="l" defTabSz="914400" rtl="0" eaLnBrk="1" fontAlgn="auto" latinLnBrk="0" hangingPunct="1">
              <a:lnSpc>
                <a:spcPct val="7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case of Sweden (Ecotax 2002, Arendt et al. 2020): 5400</a:t>
            </a:r>
            <a:r>
              <a:rPr lang="en-BE" sz="1100" dirty="0"/>
              <a:t> </a:t>
            </a:r>
            <a:r>
              <a:rPr lang="en-BE" sz="1600" dirty="0"/>
              <a:t>€</a:t>
            </a:r>
            <a:r>
              <a:rPr lang="fr-FR" sz="1600" dirty="0"/>
              <a:t> VAT; 240 </a:t>
            </a:r>
            <a:r>
              <a:rPr lang="en-BE" sz="1600" dirty="0"/>
              <a:t>€</a:t>
            </a:r>
            <a:r>
              <a:rPr lang="fr-FR" sz="1600" dirty="0"/>
              <a:t> Carbon </a:t>
            </a:r>
            <a:r>
              <a:rPr lang="fr-FR" sz="1600" dirty="0" err="1"/>
              <a:t>tax</a:t>
            </a:r>
            <a:r>
              <a:rPr lang="fr-FR" sz="1600" dirty="0"/>
              <a:t>; 7900 </a:t>
            </a:r>
            <a:r>
              <a:rPr lang="en-BE" sz="1600" dirty="0"/>
              <a:t>€</a:t>
            </a:r>
            <a:r>
              <a:rPr lang="fr-FR" sz="1600" dirty="0"/>
              <a:t> LCA-</a:t>
            </a:r>
            <a:r>
              <a:rPr lang="fr-FR" sz="1600" dirty="0" err="1"/>
              <a:t>based</a:t>
            </a:r>
            <a:r>
              <a:rPr lang="fr-FR" sz="1600" dirty="0"/>
              <a:t> </a:t>
            </a:r>
            <a:r>
              <a:rPr lang="fr-FR" sz="1600" dirty="0" err="1"/>
              <a:t>tax</a:t>
            </a:r>
            <a:r>
              <a:rPr lang="fr-FR" sz="1600" dirty="0"/>
              <a:t> (per pers. per </a:t>
            </a:r>
            <a:r>
              <a:rPr lang="fr-FR" sz="1600" dirty="0" err="1"/>
              <a:t>yr</a:t>
            </a:r>
            <a:r>
              <a:rPr lang="fr-FR" sz="1600" dirty="0"/>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0000" marR="0" lvl="0" indent="0" algn="l" defTabSz="914400" rtl="0" eaLnBrk="1" fontAlgn="auto" latinLnBrk="0" hangingPunct="1">
              <a:lnSpc>
                <a:spcPct val="70000"/>
              </a:lnSpc>
              <a:spcBef>
                <a:spcPts val="1000"/>
              </a:spcBef>
              <a:spcAft>
                <a:spcPts val="0"/>
              </a:spcAft>
              <a:buClrTx/>
              <a:buSzTx/>
              <a:buNone/>
              <a:tabLst/>
              <a:defRPr/>
            </a:pPr>
            <a:r>
              <a:rPr lang="en-US" sz="1600" dirty="0">
                <a:solidFill>
                  <a:prstClr val="black"/>
                </a:solidFill>
                <a:latin typeface="Calibri" panose="020F0502020204030204"/>
              </a:rPr>
              <a:t>-Simulation on 45 countries: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graphicFrame>
        <p:nvGraphicFramePr>
          <p:cNvPr id="6" name="Graphique 5">
            <a:extLst>
              <a:ext uri="{FF2B5EF4-FFF2-40B4-BE49-F238E27FC236}">
                <a16:creationId xmlns:a16="http://schemas.microsoft.com/office/drawing/2014/main" id="{DFC19852-11C1-4191-9167-B540E05253A9}"/>
              </a:ext>
            </a:extLst>
          </p:cNvPr>
          <p:cNvGraphicFramePr>
            <a:graphicFrameLocks/>
          </p:cNvGraphicFramePr>
          <p:nvPr>
            <p:extLst/>
          </p:nvPr>
        </p:nvGraphicFramePr>
        <p:xfrm>
          <a:off x="520118" y="3326840"/>
          <a:ext cx="11618766" cy="352624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Connecteur droit 6">
            <a:extLst>
              <a:ext uri="{FF2B5EF4-FFF2-40B4-BE49-F238E27FC236}">
                <a16:creationId xmlns:a16="http://schemas.microsoft.com/office/drawing/2014/main" id="{76BE7D75-C751-4C8E-AC06-869EB7C20728}"/>
              </a:ext>
            </a:extLst>
          </p:cNvPr>
          <p:cNvCxnSpPr>
            <a:cxnSpLocks/>
          </p:cNvCxnSpPr>
          <p:nvPr/>
        </p:nvCxnSpPr>
        <p:spPr>
          <a:xfrm>
            <a:off x="3702758" y="3678751"/>
            <a:ext cx="1062189" cy="0"/>
          </a:xfrm>
          <a:prstGeom prst="line">
            <a:avLst/>
          </a:prstGeom>
          <a:noFill/>
          <a:ln w="25400" cap="flat" cmpd="sng" algn="ctr">
            <a:solidFill>
              <a:srgbClr val="4F81BD">
                <a:shade val="95000"/>
                <a:satMod val="105000"/>
              </a:srgbClr>
            </a:solidFill>
            <a:prstDash val="solid"/>
          </a:ln>
          <a:effectLst/>
        </p:spPr>
      </p:cxnSp>
      <p:cxnSp>
        <p:nvCxnSpPr>
          <p:cNvPr id="8" name="Connecteur droit 7">
            <a:extLst>
              <a:ext uri="{FF2B5EF4-FFF2-40B4-BE49-F238E27FC236}">
                <a16:creationId xmlns:a16="http://schemas.microsoft.com/office/drawing/2014/main" id="{6744AEB0-8A7E-46B8-BFF7-5A1E22A5492E}"/>
              </a:ext>
            </a:extLst>
          </p:cNvPr>
          <p:cNvCxnSpPr>
            <a:cxnSpLocks/>
          </p:cNvCxnSpPr>
          <p:nvPr/>
        </p:nvCxnSpPr>
        <p:spPr>
          <a:xfrm flipV="1">
            <a:off x="5108895" y="3674169"/>
            <a:ext cx="1199626" cy="4582"/>
          </a:xfrm>
          <a:prstGeom prst="line">
            <a:avLst/>
          </a:prstGeom>
          <a:noFill/>
          <a:ln w="25400" cap="flat" cmpd="sng" algn="ctr">
            <a:solidFill>
              <a:srgbClr val="00B050"/>
            </a:solidFill>
            <a:prstDash val="solid"/>
          </a:ln>
          <a:effectLst/>
        </p:spPr>
      </p:cxnSp>
      <p:cxnSp>
        <p:nvCxnSpPr>
          <p:cNvPr id="10" name="Connecteur droit 9">
            <a:extLst>
              <a:ext uri="{FF2B5EF4-FFF2-40B4-BE49-F238E27FC236}">
                <a16:creationId xmlns:a16="http://schemas.microsoft.com/office/drawing/2014/main" id="{69C8264E-C749-44A3-9E27-45A3EC3B243E}"/>
              </a:ext>
            </a:extLst>
          </p:cNvPr>
          <p:cNvCxnSpPr>
            <a:cxnSpLocks/>
          </p:cNvCxnSpPr>
          <p:nvPr/>
        </p:nvCxnSpPr>
        <p:spPr>
          <a:xfrm>
            <a:off x="9342782" y="3680652"/>
            <a:ext cx="287334" cy="0"/>
          </a:xfrm>
          <a:prstGeom prst="line">
            <a:avLst/>
          </a:prstGeom>
          <a:noFill/>
          <a:ln w="25400" cap="flat" cmpd="sng" algn="ctr">
            <a:solidFill>
              <a:srgbClr val="F79646"/>
            </a:solidFill>
            <a:prstDash val="solid"/>
          </a:ln>
          <a:effectLst/>
        </p:spPr>
      </p:cxnSp>
    </p:spTree>
    <p:extLst>
      <p:ext uri="{BB962C8B-B14F-4D97-AF65-F5344CB8AC3E}">
        <p14:creationId xmlns:p14="http://schemas.microsoft.com/office/powerpoint/2010/main" val="1117818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634" y="0"/>
            <a:ext cx="10515600" cy="1325563"/>
          </a:xfrm>
        </p:spPr>
        <p:txBody>
          <a:bodyPr/>
          <a:lstStyle/>
          <a:p>
            <a:r>
              <a:rPr lang="en-US" dirty="0" smtClean="0"/>
              <a:t>IV. Adapting EU VAT to LCA </a:t>
            </a:r>
            <a:endParaRPr lang="en-US" dirty="0"/>
          </a:p>
        </p:txBody>
      </p:sp>
      <p:sp>
        <p:nvSpPr>
          <p:cNvPr id="3" name="Espace réservé du contenu 2"/>
          <p:cNvSpPr>
            <a:spLocks noGrp="1"/>
          </p:cNvSpPr>
          <p:nvPr>
            <p:ph idx="1"/>
          </p:nvPr>
        </p:nvSpPr>
        <p:spPr>
          <a:xfrm>
            <a:off x="720634" y="1131190"/>
            <a:ext cx="10965873" cy="4745327"/>
          </a:xfrm>
        </p:spPr>
        <p:txBody>
          <a:bodyPr>
            <a:normAutofit fontScale="85000" lnSpcReduction="10000"/>
          </a:bodyPr>
          <a:lstStyle/>
          <a:p>
            <a:r>
              <a:rPr lang="en-US" dirty="0" smtClean="0"/>
              <a:t>Traditional VAT </a:t>
            </a:r>
            <a:r>
              <a:rPr lang="en-US" dirty="0"/>
              <a:t>rate policy is not the most adequate instrument</a:t>
            </a:r>
          </a:p>
          <a:p>
            <a:pPr lvl="1"/>
            <a:r>
              <a:rPr lang="en-US" dirty="0"/>
              <a:t>  The price does not reflect the ecological </a:t>
            </a:r>
            <a:r>
              <a:rPr lang="en-US" dirty="0" smtClean="0"/>
              <a:t>footprint</a:t>
            </a:r>
          </a:p>
          <a:p>
            <a:pPr lvl="1"/>
            <a:r>
              <a:rPr lang="en-US" dirty="0" smtClean="0"/>
              <a:t>  Similar products may have different ecological footprints</a:t>
            </a:r>
          </a:p>
          <a:p>
            <a:pPr lvl="1"/>
            <a:r>
              <a:rPr lang="en-US" dirty="0" smtClean="0"/>
              <a:t>Reduced rates are ineffective</a:t>
            </a:r>
            <a:endParaRPr lang="en-US" dirty="0"/>
          </a:p>
          <a:p>
            <a:r>
              <a:rPr lang="en-US" dirty="0"/>
              <a:t>Two-pronged general consumption </a:t>
            </a:r>
            <a:r>
              <a:rPr lang="en-US" dirty="0" smtClean="0"/>
              <a:t>tax (double rate)</a:t>
            </a:r>
            <a:endParaRPr lang="en-US" dirty="0"/>
          </a:p>
          <a:p>
            <a:pPr lvl="1"/>
            <a:r>
              <a:rPr lang="en-US" dirty="0"/>
              <a:t>Traditional </a:t>
            </a:r>
            <a:r>
              <a:rPr lang="en-US" dirty="0" smtClean="0"/>
              <a:t>VAT (based on current framework)</a:t>
            </a:r>
          </a:p>
          <a:p>
            <a:pPr lvl="2"/>
            <a:r>
              <a:rPr lang="en-US" dirty="0" smtClean="0"/>
              <a:t>Standard rate would be progressively reduced to create some room</a:t>
            </a:r>
            <a:endParaRPr lang="en-US" dirty="0"/>
          </a:p>
          <a:p>
            <a:pPr lvl="1"/>
            <a:r>
              <a:rPr lang="en-US" dirty="0" smtClean="0"/>
              <a:t>Global damage Tax (GDT)</a:t>
            </a:r>
          </a:p>
          <a:p>
            <a:pPr lvl="2"/>
            <a:r>
              <a:rPr lang="en-US" dirty="0" smtClean="0"/>
              <a:t>LCA score (per unit) X coefficient (in €) </a:t>
            </a:r>
          </a:p>
          <a:p>
            <a:pPr lvl="3"/>
            <a:r>
              <a:rPr lang="en-US" dirty="0" smtClean="0"/>
              <a:t>=&gt; increase in time (with prior announcement so that consumers and undertakings may adapt their behavior)</a:t>
            </a:r>
          </a:p>
          <a:p>
            <a:pPr lvl="3"/>
            <a:r>
              <a:rPr lang="en-US" dirty="0" smtClean="0"/>
              <a:t>access </a:t>
            </a:r>
            <a:r>
              <a:rPr lang="en-US" dirty="0"/>
              <a:t>to a centralized </a:t>
            </a:r>
            <a:r>
              <a:rPr lang="en-US" dirty="0" smtClean="0"/>
              <a:t>database</a:t>
            </a:r>
            <a:endParaRPr lang="en-US" dirty="0"/>
          </a:p>
          <a:p>
            <a:r>
              <a:rPr lang="en-US" dirty="0"/>
              <a:t>Excise would remain as specific taxes in </a:t>
            </a:r>
            <a:r>
              <a:rPr lang="en-US" dirty="0" smtClean="0"/>
              <a:t>consumption</a:t>
            </a:r>
          </a:p>
          <a:p>
            <a:pPr lvl="1"/>
            <a:r>
              <a:rPr lang="en-US" dirty="0" smtClean="0"/>
              <a:t>Adaptation would be needed </a:t>
            </a:r>
          </a:p>
          <a:p>
            <a:r>
              <a:rPr lang="en-US" dirty="0" smtClean="0"/>
              <a:t>Compensation/redistribution measures should be taken to mitigate social impact</a:t>
            </a:r>
          </a:p>
          <a:p>
            <a:pPr marL="457200" lvl="1" indent="0">
              <a:buNone/>
            </a:pPr>
            <a:endParaRPr lang="en-US" dirty="0"/>
          </a:p>
        </p:txBody>
      </p:sp>
    </p:spTree>
    <p:extLst>
      <p:ext uri="{BB962C8B-B14F-4D97-AF65-F5344CB8AC3E}">
        <p14:creationId xmlns:p14="http://schemas.microsoft.com/office/powerpoint/2010/main" val="173170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1535CC48-B5E2-4910-AEFD-51F4FD4F0CAF}"/>
              </a:ext>
            </a:extLst>
          </p:cNvPr>
          <p:cNvPicPr>
            <a:picLocks noChangeAspect="1"/>
          </p:cNvPicPr>
          <p:nvPr/>
        </p:nvPicPr>
        <p:blipFill>
          <a:blip r:embed="rId2"/>
          <a:stretch>
            <a:fillRect/>
          </a:stretch>
        </p:blipFill>
        <p:spPr>
          <a:xfrm>
            <a:off x="2825750" y="5081406"/>
            <a:ext cx="1315549" cy="970757"/>
          </a:xfrm>
          <a:prstGeom prst="rect">
            <a:avLst/>
          </a:prstGeom>
        </p:spPr>
      </p:pic>
      <p:pic>
        <p:nvPicPr>
          <p:cNvPr id="22" name="Image 21">
            <a:extLst>
              <a:ext uri="{FF2B5EF4-FFF2-40B4-BE49-F238E27FC236}">
                <a16:creationId xmlns:a16="http://schemas.microsoft.com/office/drawing/2014/main" id="{23ED26E8-2A26-45A8-8BF8-0D2C0A385738}"/>
              </a:ext>
            </a:extLst>
          </p:cNvPr>
          <p:cNvPicPr>
            <a:picLocks noChangeAspect="1"/>
          </p:cNvPicPr>
          <p:nvPr/>
        </p:nvPicPr>
        <p:blipFill>
          <a:blip r:embed="rId3"/>
          <a:stretch>
            <a:fillRect/>
          </a:stretch>
        </p:blipFill>
        <p:spPr>
          <a:xfrm>
            <a:off x="2738412" y="953823"/>
            <a:ext cx="1402887" cy="1063625"/>
          </a:xfrm>
          <a:prstGeom prst="rect">
            <a:avLst/>
          </a:prstGeom>
        </p:spPr>
      </p:pic>
      <p:pic>
        <p:nvPicPr>
          <p:cNvPr id="20" name="Image 19">
            <a:extLst>
              <a:ext uri="{FF2B5EF4-FFF2-40B4-BE49-F238E27FC236}">
                <a16:creationId xmlns:a16="http://schemas.microsoft.com/office/drawing/2014/main" id="{9691C99F-ABA3-49C6-9E0C-1F6D21511973}"/>
              </a:ext>
            </a:extLst>
          </p:cNvPr>
          <p:cNvPicPr>
            <a:picLocks noChangeAspect="1"/>
          </p:cNvPicPr>
          <p:nvPr/>
        </p:nvPicPr>
        <p:blipFill>
          <a:blip r:embed="rId4"/>
          <a:stretch>
            <a:fillRect/>
          </a:stretch>
        </p:blipFill>
        <p:spPr>
          <a:xfrm>
            <a:off x="2670681" y="3112290"/>
            <a:ext cx="1470618" cy="970757"/>
          </a:xfrm>
          <a:prstGeom prst="rect">
            <a:avLst/>
          </a:prstGeom>
        </p:spPr>
      </p:pic>
      <p:sp>
        <p:nvSpPr>
          <p:cNvPr id="3" name="Espace réservé du contenu 2">
            <a:extLst>
              <a:ext uri="{FF2B5EF4-FFF2-40B4-BE49-F238E27FC236}">
                <a16:creationId xmlns:a16="http://schemas.microsoft.com/office/drawing/2014/main" id="{F7C9F860-0D21-43E9-AAD3-4F253464934A}"/>
              </a:ext>
            </a:extLst>
          </p:cNvPr>
          <p:cNvSpPr>
            <a:spLocks noGrp="1"/>
          </p:cNvSpPr>
          <p:nvPr>
            <p:ph idx="1"/>
          </p:nvPr>
        </p:nvSpPr>
        <p:spPr>
          <a:xfrm>
            <a:off x="1" y="-234026"/>
            <a:ext cx="12216292" cy="6924420"/>
          </a:xfrm>
        </p:spPr>
        <p:txBody>
          <a:bodyPr>
            <a:normAutofit/>
          </a:bodyPr>
          <a:lstStyle/>
          <a:p>
            <a:pPr marL="0" indent="0">
              <a:buNone/>
            </a:pPr>
            <a:r>
              <a:rPr lang="fr-BE" dirty="0"/>
              <a:t>                                                          </a:t>
            </a:r>
          </a:p>
          <a:p>
            <a:pPr marL="0" indent="0">
              <a:lnSpc>
                <a:spcPct val="20000"/>
              </a:lnSpc>
              <a:buNone/>
            </a:pPr>
            <a:r>
              <a:rPr lang="fr-BE" dirty="0"/>
              <a:t>	 </a:t>
            </a:r>
            <a:r>
              <a:rPr lang="fr-BE" dirty="0" smtClean="0"/>
              <a:t>   </a:t>
            </a:r>
            <a:r>
              <a:rPr lang="fr-BE" sz="2400" b="1" dirty="0" smtClean="0"/>
              <a:t>How </a:t>
            </a:r>
            <a:r>
              <a:rPr lang="fr-BE" sz="2400" b="1" dirty="0"/>
              <a:t>the </a:t>
            </a:r>
            <a:r>
              <a:rPr lang="fr-BE" sz="2400" b="1" dirty="0" err="1"/>
              <a:t>DaVAT</a:t>
            </a:r>
            <a:r>
              <a:rPr lang="fr-BE" sz="2400" b="1" dirty="0"/>
              <a:t> </a:t>
            </a:r>
            <a:r>
              <a:rPr lang="fr-BE" sz="2400" b="1" dirty="0" err="1" smtClean="0"/>
              <a:t>works</a:t>
            </a:r>
            <a:r>
              <a:rPr lang="fr-BE" sz="2400" b="1" dirty="0" smtClean="0"/>
              <a:t> – </a:t>
            </a:r>
            <a:r>
              <a:rPr lang="fr-BE" sz="2400" b="1" dirty="0" err="1" smtClean="0"/>
              <a:t>example</a:t>
            </a:r>
            <a:r>
              <a:rPr lang="fr-BE" sz="2400" b="1" dirty="0" smtClean="0"/>
              <a:t> of jeans (</a:t>
            </a:r>
            <a:r>
              <a:rPr lang="fr-BE" sz="2400" b="1" dirty="0" err="1" smtClean="0"/>
              <a:t>with</a:t>
            </a:r>
            <a:r>
              <a:rPr lang="fr-BE" sz="2400" b="1" dirty="0" smtClean="0"/>
              <a:t> a rate of 20%) – YEAR 1</a:t>
            </a:r>
            <a:endParaRPr lang="fr-BE" sz="2400" b="1" dirty="0"/>
          </a:p>
          <a:p>
            <a:pPr marL="0" indent="0">
              <a:lnSpc>
                <a:spcPct val="20000"/>
              </a:lnSpc>
              <a:buNone/>
            </a:pPr>
            <a:endParaRPr lang="fr-BE" dirty="0"/>
          </a:p>
          <a:p>
            <a:pPr marL="0" indent="0">
              <a:lnSpc>
                <a:spcPct val="20000"/>
              </a:lnSpc>
              <a:buNone/>
            </a:pPr>
            <a:endParaRPr lang="fr-BE" sz="2000" dirty="0"/>
          </a:p>
          <a:p>
            <a:pPr marL="0" indent="0">
              <a:lnSpc>
                <a:spcPct val="20000"/>
              </a:lnSpc>
              <a:buNone/>
            </a:pPr>
            <a:r>
              <a:rPr lang="fr-BE" sz="2000" dirty="0"/>
              <a:t>					                     </a:t>
            </a:r>
            <a:r>
              <a:rPr lang="fr-BE" sz="2400" b="1"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r>
              <a:rPr lang="fr-BE" sz="2000" b="1" dirty="0"/>
              <a:t>									          </a:t>
            </a:r>
            <a:endParaRPr lang="fr-BE" sz="2400" b="1"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endParaRPr lang="fr-BE" sz="2400" b="1" dirty="0"/>
          </a:p>
          <a:p>
            <a:pPr marL="0" indent="0">
              <a:lnSpc>
                <a:spcPct val="20000"/>
              </a:lnSpc>
              <a:buNone/>
            </a:pPr>
            <a:r>
              <a:rPr lang="fr-BE" sz="2000" dirty="0"/>
              <a:t>							                                           </a:t>
            </a:r>
            <a:r>
              <a:rPr lang="fr-BE" sz="2400" b="1" dirty="0"/>
              <a:t> </a:t>
            </a:r>
            <a:r>
              <a:rPr lang="fr-BE" sz="2400" dirty="0"/>
              <a:t> </a:t>
            </a:r>
            <a:r>
              <a:rPr lang="fr-BE" sz="2000" dirty="0"/>
              <a:t> </a:t>
            </a:r>
          </a:p>
          <a:p>
            <a:pPr marL="0" indent="0">
              <a:lnSpc>
                <a:spcPct val="40000"/>
              </a:lnSpc>
              <a:buNone/>
            </a:pPr>
            <a:r>
              <a:rPr lang="fr-BE" sz="2000" dirty="0"/>
              <a:t>					</a:t>
            </a:r>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p:txBody>
      </p:sp>
      <p:pic>
        <p:nvPicPr>
          <p:cNvPr id="4" name="Image 3">
            <a:extLst>
              <a:ext uri="{FF2B5EF4-FFF2-40B4-BE49-F238E27FC236}">
                <a16:creationId xmlns:a16="http://schemas.microsoft.com/office/drawing/2014/main" id="{50FCA4CB-A115-47B4-BB66-FDE242FF7A3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438" y="825500"/>
            <a:ext cx="2246312" cy="1127125"/>
          </a:xfrm>
          <a:prstGeom prst="rect">
            <a:avLst/>
          </a:prstGeom>
          <a:noFill/>
          <a:ln>
            <a:noFill/>
          </a:ln>
        </p:spPr>
      </p:pic>
      <p:pic>
        <p:nvPicPr>
          <p:cNvPr id="6" name="Image 5">
            <a:extLst>
              <a:ext uri="{FF2B5EF4-FFF2-40B4-BE49-F238E27FC236}">
                <a16:creationId xmlns:a16="http://schemas.microsoft.com/office/drawing/2014/main" id="{C0B76F42-8C32-408F-8B09-6186D4D82D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5200" y="2838713"/>
            <a:ext cx="1860550" cy="1239838"/>
          </a:xfrm>
          <a:prstGeom prst="rect">
            <a:avLst/>
          </a:prstGeom>
          <a:noFill/>
          <a:ln>
            <a:noFill/>
          </a:ln>
        </p:spPr>
      </p:pic>
      <p:pic>
        <p:nvPicPr>
          <p:cNvPr id="7" name="Image 6">
            <a:extLst>
              <a:ext uri="{FF2B5EF4-FFF2-40B4-BE49-F238E27FC236}">
                <a16:creationId xmlns:a16="http://schemas.microsoft.com/office/drawing/2014/main" id="{9E8A48C4-6968-4942-A9F2-52CA2A7FD0A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863" y="5098236"/>
            <a:ext cx="762000" cy="885825"/>
          </a:xfrm>
          <a:prstGeom prst="rect">
            <a:avLst/>
          </a:prstGeom>
          <a:noFill/>
          <a:ln>
            <a:noFill/>
          </a:ln>
        </p:spPr>
      </p:pic>
      <p:cxnSp>
        <p:nvCxnSpPr>
          <p:cNvPr id="13" name="Connecteur droit avec flèche 12">
            <a:extLst>
              <a:ext uri="{FF2B5EF4-FFF2-40B4-BE49-F238E27FC236}">
                <a16:creationId xmlns:a16="http://schemas.microsoft.com/office/drawing/2014/main" id="{EB2DFD18-9686-4095-B1F7-AC76B14B776F}"/>
              </a:ext>
            </a:extLst>
          </p:cNvPr>
          <p:cNvCxnSpPr>
            <a:cxnSpLocks/>
          </p:cNvCxnSpPr>
          <p:nvPr/>
        </p:nvCxnSpPr>
        <p:spPr>
          <a:xfrm>
            <a:off x="1997075" y="2171700"/>
            <a:ext cx="0" cy="667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CFBD4C6-949B-4520-9AB7-D4769EAFFAF4}"/>
              </a:ext>
            </a:extLst>
          </p:cNvPr>
          <p:cNvCxnSpPr>
            <a:cxnSpLocks/>
          </p:cNvCxnSpPr>
          <p:nvPr/>
        </p:nvCxnSpPr>
        <p:spPr>
          <a:xfrm>
            <a:off x="1997075" y="4074316"/>
            <a:ext cx="0" cy="676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4CC4F2B3-E72E-4388-95B6-802E77A9CCDB}"/>
              </a:ext>
            </a:extLst>
          </p:cNvPr>
          <p:cNvPicPr>
            <a:picLocks noChangeAspect="1"/>
          </p:cNvPicPr>
          <p:nvPr/>
        </p:nvPicPr>
        <p:blipFill>
          <a:blip r:embed="rId8"/>
          <a:stretch>
            <a:fillRect/>
          </a:stretch>
        </p:blipFill>
        <p:spPr>
          <a:xfrm>
            <a:off x="3244253" y="1975370"/>
            <a:ext cx="1162050" cy="1095375"/>
          </a:xfrm>
          <a:prstGeom prst="rect">
            <a:avLst/>
          </a:prstGeom>
        </p:spPr>
      </p:pic>
      <p:cxnSp>
        <p:nvCxnSpPr>
          <p:cNvPr id="28" name="Connecteur droit avec flèche 27">
            <a:extLst>
              <a:ext uri="{FF2B5EF4-FFF2-40B4-BE49-F238E27FC236}">
                <a16:creationId xmlns:a16="http://schemas.microsoft.com/office/drawing/2014/main" id="{D109CCB3-0821-409E-B262-6BDE60CDF5FE}"/>
              </a:ext>
            </a:extLst>
          </p:cNvPr>
          <p:cNvCxnSpPr>
            <a:cxnSpLocks/>
          </p:cNvCxnSpPr>
          <p:nvPr/>
        </p:nvCxnSpPr>
        <p:spPr>
          <a:xfrm>
            <a:off x="4279900" y="1389062"/>
            <a:ext cx="266865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0413D84-4D1E-4BCA-993A-197302C14C9E}"/>
              </a:ext>
            </a:extLst>
          </p:cNvPr>
          <p:cNvCxnSpPr>
            <a:cxnSpLocks/>
          </p:cNvCxnSpPr>
          <p:nvPr/>
        </p:nvCxnSpPr>
        <p:spPr>
          <a:xfrm flipH="1">
            <a:off x="4279901" y="1485635"/>
            <a:ext cx="2668652" cy="901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E54BCB1-ECB9-40E1-BBF8-FEF3419DAC29}"/>
              </a:ext>
            </a:extLst>
          </p:cNvPr>
          <p:cNvCxnSpPr/>
          <p:nvPr/>
        </p:nvCxnSpPr>
        <p:spPr>
          <a:xfrm>
            <a:off x="4279900" y="3700462"/>
            <a:ext cx="266865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 33">
            <a:extLst>
              <a:ext uri="{FF2B5EF4-FFF2-40B4-BE49-F238E27FC236}">
                <a16:creationId xmlns:a16="http://schemas.microsoft.com/office/drawing/2014/main" id="{4C31FCC3-B9E6-4219-A3AD-CD9A205E4C46}"/>
              </a:ext>
            </a:extLst>
          </p:cNvPr>
          <p:cNvPicPr>
            <a:picLocks noChangeAspect="1"/>
          </p:cNvPicPr>
          <p:nvPr/>
        </p:nvPicPr>
        <p:blipFill>
          <a:blip r:embed="rId9"/>
          <a:stretch>
            <a:fillRect/>
          </a:stretch>
        </p:blipFill>
        <p:spPr>
          <a:xfrm>
            <a:off x="3270904" y="4037729"/>
            <a:ext cx="1117600" cy="986154"/>
          </a:xfrm>
          <a:prstGeom prst="rect">
            <a:avLst/>
          </a:prstGeom>
        </p:spPr>
      </p:pic>
      <p:cxnSp>
        <p:nvCxnSpPr>
          <p:cNvPr id="38" name="Connecteur droit avec flèche 37">
            <a:extLst>
              <a:ext uri="{FF2B5EF4-FFF2-40B4-BE49-F238E27FC236}">
                <a16:creationId xmlns:a16="http://schemas.microsoft.com/office/drawing/2014/main" id="{949C32ED-6F21-444A-AC2A-015B31E4BB70}"/>
              </a:ext>
            </a:extLst>
          </p:cNvPr>
          <p:cNvCxnSpPr>
            <a:cxnSpLocks/>
          </p:cNvCxnSpPr>
          <p:nvPr/>
        </p:nvCxnSpPr>
        <p:spPr>
          <a:xfrm flipH="1">
            <a:off x="4180049" y="3782151"/>
            <a:ext cx="2668652" cy="901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6A4A2EEB-6609-4687-A15F-52D0F7A9C31B}"/>
              </a:ext>
            </a:extLst>
          </p:cNvPr>
          <p:cNvCxnSpPr/>
          <p:nvPr/>
        </p:nvCxnSpPr>
        <p:spPr>
          <a:xfrm>
            <a:off x="4141299" y="5471305"/>
            <a:ext cx="392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Image 40" descr="Image result for dollar">
            <a:extLst>
              <a:ext uri="{FF2B5EF4-FFF2-40B4-BE49-F238E27FC236}">
                <a16:creationId xmlns:a16="http://schemas.microsoft.com/office/drawing/2014/main" id="{0237E1A0-1A07-4414-952D-2E834AB42BC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21756">
            <a:off x="7976559" y="1038229"/>
            <a:ext cx="900000" cy="393537"/>
          </a:xfrm>
          <a:prstGeom prst="rect">
            <a:avLst/>
          </a:prstGeom>
          <a:noFill/>
          <a:ln>
            <a:noFill/>
          </a:ln>
        </p:spPr>
      </p:pic>
      <p:pic>
        <p:nvPicPr>
          <p:cNvPr id="42" name="Image 41" descr="Image result for dollar">
            <a:extLst>
              <a:ext uri="{FF2B5EF4-FFF2-40B4-BE49-F238E27FC236}">
                <a16:creationId xmlns:a16="http://schemas.microsoft.com/office/drawing/2014/main" id="{B92BBBBB-EDFC-431C-98D4-C2AC112EEF5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21756">
            <a:off x="7946911" y="5229508"/>
            <a:ext cx="900000" cy="395613"/>
          </a:xfrm>
          <a:prstGeom prst="rect">
            <a:avLst/>
          </a:prstGeom>
          <a:noFill/>
          <a:ln>
            <a:noFill/>
          </a:ln>
        </p:spPr>
      </p:pic>
      <p:pic>
        <p:nvPicPr>
          <p:cNvPr id="43" name="Image 42" descr="Image result for dollar">
            <a:extLst>
              <a:ext uri="{FF2B5EF4-FFF2-40B4-BE49-F238E27FC236}">
                <a16:creationId xmlns:a16="http://schemas.microsoft.com/office/drawing/2014/main" id="{7B65C10A-2D08-4323-AA80-67212FB61A4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21756">
            <a:off x="7837533" y="3131534"/>
            <a:ext cx="900000" cy="404166"/>
          </a:xfrm>
          <a:prstGeom prst="rect">
            <a:avLst/>
          </a:prstGeom>
          <a:noFill/>
          <a:ln>
            <a:noFill/>
          </a:ln>
        </p:spPr>
      </p:pic>
      <p:pic>
        <p:nvPicPr>
          <p:cNvPr id="44" name="Image 43">
            <a:extLst>
              <a:ext uri="{FF2B5EF4-FFF2-40B4-BE49-F238E27FC236}">
                <a16:creationId xmlns:a16="http://schemas.microsoft.com/office/drawing/2014/main" id="{CA7FDE09-9183-464C-B73F-58C17B183A09}"/>
              </a:ext>
            </a:extLst>
          </p:cNvPr>
          <p:cNvPicPr>
            <a:picLocks noChangeAspect="1"/>
          </p:cNvPicPr>
          <p:nvPr/>
        </p:nvPicPr>
        <p:blipFill>
          <a:blip r:embed="rId13"/>
          <a:stretch>
            <a:fillRect/>
          </a:stretch>
        </p:blipFill>
        <p:spPr>
          <a:xfrm>
            <a:off x="9609801" y="630397"/>
            <a:ext cx="720000" cy="705001"/>
          </a:xfrm>
          <a:prstGeom prst="rect">
            <a:avLst/>
          </a:prstGeom>
        </p:spPr>
      </p:pic>
      <p:pic>
        <p:nvPicPr>
          <p:cNvPr id="45" name="Image 8">
            <a:extLst>
              <a:ext uri="{FF2B5EF4-FFF2-40B4-BE49-F238E27FC236}">
                <a16:creationId xmlns:a16="http://schemas.microsoft.com/office/drawing/2014/main" id="{173921C3-2305-4D4C-ADC8-85599C2117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78262" y="2859850"/>
            <a:ext cx="720000" cy="70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8">
            <a:extLst>
              <a:ext uri="{FF2B5EF4-FFF2-40B4-BE49-F238E27FC236}">
                <a16:creationId xmlns:a16="http://schemas.microsoft.com/office/drawing/2014/main" id="{26661AB0-048B-41EC-B373-AE4739DE4EF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33494" y="5043691"/>
            <a:ext cx="720000" cy="70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descr="Résultat de recherche d'images pour &quot;image 3D sphère&quot;">
            <a:extLst>
              <a:ext uri="{FF2B5EF4-FFF2-40B4-BE49-F238E27FC236}">
                <a16:creationId xmlns:a16="http://schemas.microsoft.com/office/drawing/2014/main" id="{6A7E0620-2530-4305-9E9F-B5440157F3BB}"/>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74179" y="419162"/>
            <a:ext cx="1296000" cy="1318680"/>
          </a:xfrm>
          <a:prstGeom prst="rect">
            <a:avLst/>
          </a:prstGeom>
          <a:noFill/>
          <a:ln>
            <a:noFill/>
          </a:ln>
        </p:spPr>
      </p:pic>
      <p:pic>
        <p:nvPicPr>
          <p:cNvPr id="48" name="Image 47" descr="Résultat de recherche d'images pour &quot;image 3D sphère&quot;">
            <a:extLst>
              <a:ext uri="{FF2B5EF4-FFF2-40B4-BE49-F238E27FC236}">
                <a16:creationId xmlns:a16="http://schemas.microsoft.com/office/drawing/2014/main" id="{00E79310-1126-4A1B-9AF2-BC3D325B26D7}"/>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37112" y="2661598"/>
            <a:ext cx="1296000" cy="1318680"/>
          </a:xfrm>
          <a:prstGeom prst="rect">
            <a:avLst/>
          </a:prstGeom>
          <a:noFill/>
          <a:ln>
            <a:noFill/>
          </a:ln>
        </p:spPr>
      </p:pic>
      <p:sp>
        <p:nvSpPr>
          <p:cNvPr id="50" name="Zone de texte 5">
            <a:extLst>
              <a:ext uri="{FF2B5EF4-FFF2-40B4-BE49-F238E27FC236}">
                <a16:creationId xmlns:a16="http://schemas.microsoft.com/office/drawing/2014/main" id="{519CEA7A-C508-46EB-809E-D9192423B40A}"/>
              </a:ext>
            </a:extLst>
          </p:cNvPr>
          <p:cNvSpPr txBox="1">
            <a:spLocks noChangeAspect="1"/>
          </p:cNvSpPr>
          <p:nvPr/>
        </p:nvSpPr>
        <p:spPr>
          <a:xfrm>
            <a:off x="10409112" y="850538"/>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0.04 €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Zone de texte 5">
            <a:extLst>
              <a:ext uri="{FF2B5EF4-FFF2-40B4-BE49-F238E27FC236}">
                <a16:creationId xmlns:a16="http://schemas.microsoft.com/office/drawing/2014/main" id="{21B4FD43-0911-42FF-85A3-925DEA36C721}"/>
              </a:ext>
            </a:extLst>
          </p:cNvPr>
          <p:cNvSpPr txBox="1">
            <a:spLocks noChangeAspect="1"/>
          </p:cNvSpPr>
          <p:nvPr/>
        </p:nvSpPr>
        <p:spPr>
          <a:xfrm>
            <a:off x="10382735" y="3107160"/>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0.05 €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lèche : haut 1">
            <a:extLst>
              <a:ext uri="{FF2B5EF4-FFF2-40B4-BE49-F238E27FC236}">
                <a16:creationId xmlns:a16="http://schemas.microsoft.com/office/drawing/2014/main" id="{826E6F8F-8A8C-4E00-B771-52B3EBFC0E04}"/>
              </a:ext>
            </a:extLst>
          </p:cNvPr>
          <p:cNvSpPr/>
          <p:nvPr/>
        </p:nvSpPr>
        <p:spPr>
          <a:xfrm>
            <a:off x="10936820" y="93134"/>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Flèche : haut 38">
            <a:extLst>
              <a:ext uri="{FF2B5EF4-FFF2-40B4-BE49-F238E27FC236}">
                <a16:creationId xmlns:a16="http://schemas.microsoft.com/office/drawing/2014/main" id="{1CA96810-858C-4BF1-B188-119CFA40AEB6}"/>
              </a:ext>
            </a:extLst>
          </p:cNvPr>
          <p:cNvSpPr/>
          <p:nvPr/>
        </p:nvSpPr>
        <p:spPr>
          <a:xfrm>
            <a:off x="10936820" y="2357004"/>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 name="Group 4">
            <a:extLst>
              <a:ext uri="{FF2B5EF4-FFF2-40B4-BE49-F238E27FC236}">
                <a16:creationId xmlns:a16="http://schemas.microsoft.com/office/drawing/2014/main" id="{AD43F318-AECB-4125-8EA3-03FCABFA655C}"/>
              </a:ext>
            </a:extLst>
          </p:cNvPr>
          <p:cNvGrpSpPr/>
          <p:nvPr/>
        </p:nvGrpSpPr>
        <p:grpSpPr>
          <a:xfrm>
            <a:off x="10365992" y="4478131"/>
            <a:ext cx="1296000" cy="1652414"/>
            <a:chOff x="10365992" y="3846759"/>
            <a:chExt cx="1296000" cy="1652414"/>
          </a:xfrm>
        </p:grpSpPr>
        <p:pic>
          <p:nvPicPr>
            <p:cNvPr id="49" name="Image 48" descr="Résultat de recherche d'images pour &quot;image 3D sphère&quot;">
              <a:extLst>
                <a:ext uri="{FF2B5EF4-FFF2-40B4-BE49-F238E27FC236}">
                  <a16:creationId xmlns:a16="http://schemas.microsoft.com/office/drawing/2014/main" id="{7262B4C1-8D04-4389-816A-CFBCE8117C1E}"/>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65992" y="4180493"/>
              <a:ext cx="1296000" cy="1318680"/>
            </a:xfrm>
            <a:prstGeom prst="rect">
              <a:avLst/>
            </a:prstGeom>
            <a:noFill/>
            <a:ln>
              <a:noFill/>
            </a:ln>
          </p:spPr>
        </p:pic>
        <p:sp>
          <p:nvSpPr>
            <p:cNvPr id="52" name="Zone de texte 5">
              <a:extLst>
                <a:ext uri="{FF2B5EF4-FFF2-40B4-BE49-F238E27FC236}">
                  <a16:creationId xmlns:a16="http://schemas.microsoft.com/office/drawing/2014/main" id="{903EE421-5E3F-4DB0-A64A-57A96527BB09}"/>
                </a:ext>
              </a:extLst>
            </p:cNvPr>
            <p:cNvSpPr txBox="1">
              <a:spLocks noChangeAspect="1"/>
            </p:cNvSpPr>
            <p:nvPr/>
          </p:nvSpPr>
          <p:spPr>
            <a:xfrm>
              <a:off x="10409114" y="4615027"/>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smtClean="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0.06 </a:t>
              </a: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Flèche : haut 52">
              <a:extLst>
                <a:ext uri="{FF2B5EF4-FFF2-40B4-BE49-F238E27FC236}">
                  <a16:creationId xmlns:a16="http://schemas.microsoft.com/office/drawing/2014/main" id="{B09CFE4D-6998-4109-AB16-05F31B0641AF}"/>
                </a:ext>
              </a:extLst>
            </p:cNvPr>
            <p:cNvSpPr/>
            <p:nvPr/>
          </p:nvSpPr>
          <p:spPr>
            <a:xfrm>
              <a:off x="10936820" y="3846759"/>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6" name="Flèche : haut 55">
            <a:extLst>
              <a:ext uri="{FF2B5EF4-FFF2-40B4-BE49-F238E27FC236}">
                <a16:creationId xmlns:a16="http://schemas.microsoft.com/office/drawing/2014/main" id="{3147CD52-98EB-4524-966E-4ECB63206A25}"/>
              </a:ext>
            </a:extLst>
          </p:cNvPr>
          <p:cNvSpPr/>
          <p:nvPr/>
        </p:nvSpPr>
        <p:spPr>
          <a:xfrm rot="10800000">
            <a:off x="9130459" y="1086451"/>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Flèche : haut 56">
            <a:extLst>
              <a:ext uri="{FF2B5EF4-FFF2-40B4-BE49-F238E27FC236}">
                <a16:creationId xmlns:a16="http://schemas.microsoft.com/office/drawing/2014/main" id="{E409F75A-3ABC-4417-92C0-E5956FDCE62C}"/>
              </a:ext>
            </a:extLst>
          </p:cNvPr>
          <p:cNvSpPr/>
          <p:nvPr/>
        </p:nvSpPr>
        <p:spPr>
          <a:xfrm rot="10800000">
            <a:off x="9137603" y="3469258"/>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Flèche : haut 57">
            <a:extLst>
              <a:ext uri="{FF2B5EF4-FFF2-40B4-BE49-F238E27FC236}">
                <a16:creationId xmlns:a16="http://schemas.microsoft.com/office/drawing/2014/main" id="{D623319E-996D-429D-B49D-A36F6303C766}"/>
              </a:ext>
            </a:extLst>
          </p:cNvPr>
          <p:cNvSpPr/>
          <p:nvPr/>
        </p:nvSpPr>
        <p:spPr>
          <a:xfrm rot="10800000">
            <a:off x="9136039" y="5607337"/>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a:extLst>
              <a:ext uri="{FF2B5EF4-FFF2-40B4-BE49-F238E27FC236}">
                <a16:creationId xmlns:a16="http://schemas.microsoft.com/office/drawing/2014/main" id="{32B0D4A5-1C15-4C5F-B9C9-E163CA78B88B}"/>
              </a:ext>
            </a:extLst>
          </p:cNvPr>
          <p:cNvSpPr/>
          <p:nvPr/>
        </p:nvSpPr>
        <p:spPr>
          <a:xfrm>
            <a:off x="8832210" y="3031854"/>
            <a:ext cx="1007007" cy="492443"/>
          </a:xfrm>
          <a:prstGeom prst="rect">
            <a:avLst/>
          </a:prstGeom>
        </p:spPr>
        <p:txBody>
          <a:bodyPr wrap="none">
            <a:spAutoFit/>
          </a:bodyPr>
          <a:lstStyle/>
          <a:p>
            <a:r>
              <a:rPr lang="fr-BE" sz="2600" b="1" dirty="0"/>
              <a:t>2</a:t>
            </a:r>
            <a:r>
              <a:rPr lang="fr-BE" sz="2600" b="1" dirty="0" smtClean="0"/>
              <a:t>0% </a:t>
            </a:r>
            <a:r>
              <a:rPr lang="fr-BE" sz="2600" b="1" dirty="0"/>
              <a:t>+</a:t>
            </a:r>
            <a:endParaRPr lang="en-BE" sz="2600" dirty="0"/>
          </a:p>
        </p:txBody>
      </p:sp>
      <p:sp>
        <p:nvSpPr>
          <p:cNvPr id="62" name="Rectangle 61">
            <a:extLst>
              <a:ext uri="{FF2B5EF4-FFF2-40B4-BE49-F238E27FC236}">
                <a16:creationId xmlns:a16="http://schemas.microsoft.com/office/drawing/2014/main" id="{15C799DF-0E53-4882-B1C5-FA02BD41C50D}"/>
              </a:ext>
            </a:extLst>
          </p:cNvPr>
          <p:cNvSpPr/>
          <p:nvPr/>
        </p:nvSpPr>
        <p:spPr>
          <a:xfrm>
            <a:off x="8861320" y="5172099"/>
            <a:ext cx="1007007" cy="492443"/>
          </a:xfrm>
          <a:prstGeom prst="rect">
            <a:avLst/>
          </a:prstGeom>
        </p:spPr>
        <p:txBody>
          <a:bodyPr wrap="none">
            <a:spAutoFit/>
          </a:bodyPr>
          <a:lstStyle/>
          <a:p>
            <a:r>
              <a:rPr lang="fr-BE" sz="2600" b="1" dirty="0"/>
              <a:t>2</a:t>
            </a:r>
            <a:r>
              <a:rPr lang="fr-BE" sz="2600" b="1" dirty="0" smtClean="0"/>
              <a:t>0% </a:t>
            </a:r>
            <a:r>
              <a:rPr lang="fr-BE" sz="2600" b="1" dirty="0"/>
              <a:t>+</a:t>
            </a:r>
            <a:endParaRPr lang="en-BE" sz="2600" dirty="0"/>
          </a:p>
        </p:txBody>
      </p:sp>
      <p:sp>
        <p:nvSpPr>
          <p:cNvPr id="54" name="Rectangle 53">
            <a:extLst>
              <a:ext uri="{FF2B5EF4-FFF2-40B4-BE49-F238E27FC236}">
                <a16:creationId xmlns:a16="http://schemas.microsoft.com/office/drawing/2014/main" id="{BE7F8671-A2F0-4C73-B62C-715E08C3CEF5}"/>
              </a:ext>
            </a:extLst>
          </p:cNvPr>
          <p:cNvSpPr/>
          <p:nvPr/>
        </p:nvSpPr>
        <p:spPr>
          <a:xfrm>
            <a:off x="8832210" y="659914"/>
            <a:ext cx="1007007" cy="492443"/>
          </a:xfrm>
          <a:prstGeom prst="rect">
            <a:avLst/>
          </a:prstGeom>
        </p:spPr>
        <p:txBody>
          <a:bodyPr wrap="none">
            <a:spAutoFit/>
          </a:bodyPr>
          <a:lstStyle/>
          <a:p>
            <a:r>
              <a:rPr lang="fr-BE" sz="2600" b="1" dirty="0"/>
              <a:t>2</a:t>
            </a:r>
            <a:r>
              <a:rPr lang="fr-BE" sz="2600" b="1" dirty="0" smtClean="0"/>
              <a:t>0% </a:t>
            </a:r>
            <a:r>
              <a:rPr lang="fr-BE" sz="2600" b="1" dirty="0"/>
              <a:t>+</a:t>
            </a:r>
            <a:endParaRPr lang="en-BE" sz="2600" dirty="0"/>
          </a:p>
        </p:txBody>
      </p:sp>
      <p:sp>
        <p:nvSpPr>
          <p:cNvPr id="55" name="Titre 1">
            <a:extLst>
              <a:ext uri="{FF2B5EF4-FFF2-40B4-BE49-F238E27FC236}">
                <a16:creationId xmlns:a16="http://schemas.microsoft.com/office/drawing/2014/main" id="{E20D811E-0E35-4F49-AC2E-EBAE6B218BAA}"/>
              </a:ext>
            </a:extLst>
          </p:cNvPr>
          <p:cNvSpPr txBox="1">
            <a:spLocks noChangeArrowheads="1"/>
          </p:cNvSpPr>
          <p:nvPr/>
        </p:nvSpPr>
        <p:spPr bwMode="auto">
          <a:xfrm>
            <a:off x="4067994" y="1015416"/>
            <a:ext cx="3428206"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0" name="Titre 1">
            <a:extLst>
              <a:ext uri="{FF2B5EF4-FFF2-40B4-BE49-F238E27FC236}">
                <a16:creationId xmlns:a16="http://schemas.microsoft.com/office/drawing/2014/main" id="{DE22FAED-33A3-482C-A5CF-34177B99802D}"/>
              </a:ext>
            </a:extLst>
          </p:cNvPr>
          <p:cNvSpPr txBox="1">
            <a:spLocks noChangeArrowheads="1"/>
          </p:cNvSpPr>
          <p:nvPr/>
        </p:nvSpPr>
        <p:spPr bwMode="auto">
          <a:xfrm>
            <a:off x="4101652" y="3275537"/>
            <a:ext cx="3428206"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1" name="Titre 1">
            <a:extLst>
              <a:ext uri="{FF2B5EF4-FFF2-40B4-BE49-F238E27FC236}">
                <a16:creationId xmlns:a16="http://schemas.microsoft.com/office/drawing/2014/main" id="{598A5C3E-1DD6-440C-A3D1-AC46306DCC5C}"/>
              </a:ext>
            </a:extLst>
          </p:cNvPr>
          <p:cNvSpPr txBox="1">
            <a:spLocks noChangeArrowheads="1"/>
          </p:cNvSpPr>
          <p:nvPr/>
        </p:nvSpPr>
        <p:spPr bwMode="auto">
          <a:xfrm>
            <a:off x="4448711" y="5223452"/>
            <a:ext cx="3428206" cy="81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endPar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p>
            <a:pPr lvl="0" algn="ctr" eaLnBrk="0" fontAlgn="base" hangingPunct="0">
              <a:spcBef>
                <a:spcPct val="0"/>
              </a:spcBef>
              <a:spcAft>
                <a:spcPct val="0"/>
              </a:spcAft>
            </a:pPr>
            <a:r>
              <a:rPr lang="fr-BE" sz="2000" dirty="0"/>
              <a:t>(</a:t>
            </a:r>
            <a:r>
              <a:rPr lang="fr-BE" sz="2000" dirty="0" err="1"/>
              <a:t>entirely</a:t>
            </a:r>
            <a:r>
              <a:rPr lang="fr-BE" sz="2000" dirty="0"/>
              <a:t> </a:t>
            </a:r>
            <a:r>
              <a:rPr lang="fr-BE" sz="2000" dirty="0" err="1"/>
              <a:t>paid</a:t>
            </a:r>
            <a:r>
              <a:rPr lang="fr-BE" sz="2000" dirty="0"/>
              <a:t> by the end-user)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3" name="Titre 1">
            <a:extLst>
              <a:ext uri="{FF2B5EF4-FFF2-40B4-BE49-F238E27FC236}">
                <a16:creationId xmlns:a16="http://schemas.microsoft.com/office/drawing/2014/main" id="{57E2AEC1-C0FB-4619-97BE-8AE6E182077E}"/>
              </a:ext>
            </a:extLst>
          </p:cNvPr>
          <p:cNvSpPr txBox="1">
            <a:spLocks noChangeArrowheads="1"/>
          </p:cNvSpPr>
          <p:nvPr/>
        </p:nvSpPr>
        <p:spPr bwMode="auto">
          <a:xfrm>
            <a:off x="4505918" y="1743204"/>
            <a:ext cx="5270500"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pPr>
            <a:r>
              <a:rPr lang="fr-BE" sz="2000" dirty="0" err="1"/>
              <a:t>paid</a:t>
            </a:r>
            <a:r>
              <a:rPr lang="fr-BE" sz="2000" dirty="0"/>
              <a:t> back by the State to the </a:t>
            </a:r>
            <a:r>
              <a:rPr lang="fr-BE" sz="2000" dirty="0" err="1"/>
              <a:t>intermediary</a:t>
            </a:r>
            <a:r>
              <a:rPr lang="fr-BE" sz="2000" dirty="0"/>
              <a:t> </a:t>
            </a:r>
            <a:r>
              <a:rPr lang="fr-BE" sz="2000" dirty="0" err="1"/>
              <a:t>buyer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4" name="Titre 1">
            <a:extLst>
              <a:ext uri="{FF2B5EF4-FFF2-40B4-BE49-F238E27FC236}">
                <a16:creationId xmlns:a16="http://schemas.microsoft.com/office/drawing/2014/main" id="{4E6A87D1-6010-4B97-9EFF-C0CC1A9F2F01}"/>
              </a:ext>
            </a:extLst>
          </p:cNvPr>
          <p:cNvSpPr txBox="1">
            <a:spLocks noChangeArrowheads="1"/>
          </p:cNvSpPr>
          <p:nvPr/>
        </p:nvSpPr>
        <p:spPr bwMode="auto">
          <a:xfrm>
            <a:off x="4477036" y="3815654"/>
            <a:ext cx="5270500"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pPr>
            <a:r>
              <a:rPr lang="fr-BE" sz="2000" dirty="0" err="1"/>
              <a:t>paid</a:t>
            </a:r>
            <a:r>
              <a:rPr lang="fr-BE" sz="2000" dirty="0"/>
              <a:t> back by the State to the </a:t>
            </a:r>
            <a:r>
              <a:rPr lang="fr-BE" sz="2000" dirty="0" err="1"/>
              <a:t>intermediary</a:t>
            </a:r>
            <a:r>
              <a:rPr lang="fr-BE" sz="2000" dirty="0"/>
              <a:t> </a:t>
            </a:r>
            <a:r>
              <a:rPr lang="fr-BE" sz="2000" dirty="0" err="1"/>
              <a:t>buyer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Tree>
    <p:extLst>
      <p:ext uri="{BB962C8B-B14F-4D97-AF65-F5344CB8AC3E}">
        <p14:creationId xmlns:p14="http://schemas.microsoft.com/office/powerpoint/2010/main" val="168688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1535CC48-B5E2-4910-AEFD-51F4FD4F0CAF}"/>
              </a:ext>
            </a:extLst>
          </p:cNvPr>
          <p:cNvPicPr>
            <a:picLocks noChangeAspect="1"/>
          </p:cNvPicPr>
          <p:nvPr/>
        </p:nvPicPr>
        <p:blipFill>
          <a:blip r:embed="rId2"/>
          <a:stretch>
            <a:fillRect/>
          </a:stretch>
        </p:blipFill>
        <p:spPr>
          <a:xfrm>
            <a:off x="2825750" y="5081406"/>
            <a:ext cx="1315549" cy="970757"/>
          </a:xfrm>
          <a:prstGeom prst="rect">
            <a:avLst/>
          </a:prstGeom>
        </p:spPr>
      </p:pic>
      <p:pic>
        <p:nvPicPr>
          <p:cNvPr id="22" name="Image 21">
            <a:extLst>
              <a:ext uri="{FF2B5EF4-FFF2-40B4-BE49-F238E27FC236}">
                <a16:creationId xmlns:a16="http://schemas.microsoft.com/office/drawing/2014/main" id="{23ED26E8-2A26-45A8-8BF8-0D2C0A385738}"/>
              </a:ext>
            </a:extLst>
          </p:cNvPr>
          <p:cNvPicPr>
            <a:picLocks noChangeAspect="1"/>
          </p:cNvPicPr>
          <p:nvPr/>
        </p:nvPicPr>
        <p:blipFill>
          <a:blip r:embed="rId3"/>
          <a:stretch>
            <a:fillRect/>
          </a:stretch>
        </p:blipFill>
        <p:spPr>
          <a:xfrm>
            <a:off x="2738412" y="953823"/>
            <a:ext cx="1402887" cy="1063625"/>
          </a:xfrm>
          <a:prstGeom prst="rect">
            <a:avLst/>
          </a:prstGeom>
        </p:spPr>
      </p:pic>
      <p:pic>
        <p:nvPicPr>
          <p:cNvPr id="20" name="Image 19">
            <a:extLst>
              <a:ext uri="{FF2B5EF4-FFF2-40B4-BE49-F238E27FC236}">
                <a16:creationId xmlns:a16="http://schemas.microsoft.com/office/drawing/2014/main" id="{9691C99F-ABA3-49C6-9E0C-1F6D21511973}"/>
              </a:ext>
            </a:extLst>
          </p:cNvPr>
          <p:cNvPicPr>
            <a:picLocks noChangeAspect="1"/>
          </p:cNvPicPr>
          <p:nvPr/>
        </p:nvPicPr>
        <p:blipFill>
          <a:blip r:embed="rId4"/>
          <a:stretch>
            <a:fillRect/>
          </a:stretch>
        </p:blipFill>
        <p:spPr>
          <a:xfrm>
            <a:off x="2670681" y="3112290"/>
            <a:ext cx="1470618" cy="970757"/>
          </a:xfrm>
          <a:prstGeom prst="rect">
            <a:avLst/>
          </a:prstGeom>
        </p:spPr>
      </p:pic>
      <p:sp>
        <p:nvSpPr>
          <p:cNvPr id="3" name="Espace réservé du contenu 2">
            <a:extLst>
              <a:ext uri="{FF2B5EF4-FFF2-40B4-BE49-F238E27FC236}">
                <a16:creationId xmlns:a16="http://schemas.microsoft.com/office/drawing/2014/main" id="{F7C9F860-0D21-43E9-AAD3-4F253464934A}"/>
              </a:ext>
            </a:extLst>
          </p:cNvPr>
          <p:cNvSpPr>
            <a:spLocks noGrp="1"/>
          </p:cNvSpPr>
          <p:nvPr>
            <p:ph idx="1"/>
          </p:nvPr>
        </p:nvSpPr>
        <p:spPr>
          <a:xfrm>
            <a:off x="1" y="-234026"/>
            <a:ext cx="12216292" cy="6924420"/>
          </a:xfrm>
        </p:spPr>
        <p:txBody>
          <a:bodyPr>
            <a:normAutofit/>
          </a:bodyPr>
          <a:lstStyle/>
          <a:p>
            <a:pPr marL="0" indent="0">
              <a:buNone/>
            </a:pPr>
            <a:r>
              <a:rPr lang="fr-BE" dirty="0"/>
              <a:t>                                                          </a:t>
            </a:r>
          </a:p>
          <a:p>
            <a:pPr marL="0" indent="0">
              <a:lnSpc>
                <a:spcPct val="20000"/>
              </a:lnSpc>
              <a:buNone/>
            </a:pPr>
            <a:r>
              <a:rPr lang="fr-BE" dirty="0"/>
              <a:t>	 </a:t>
            </a:r>
            <a:r>
              <a:rPr lang="fr-BE" dirty="0" smtClean="0"/>
              <a:t>   </a:t>
            </a:r>
            <a:r>
              <a:rPr lang="fr-BE" sz="2400" b="1" dirty="0" smtClean="0"/>
              <a:t>How </a:t>
            </a:r>
            <a:r>
              <a:rPr lang="fr-BE" sz="2400" b="1" dirty="0"/>
              <a:t>the </a:t>
            </a:r>
            <a:r>
              <a:rPr lang="fr-BE" sz="2400" b="1" dirty="0" err="1"/>
              <a:t>DaVAT</a:t>
            </a:r>
            <a:r>
              <a:rPr lang="fr-BE" sz="2400" b="1" dirty="0"/>
              <a:t> </a:t>
            </a:r>
            <a:r>
              <a:rPr lang="fr-BE" sz="2400" b="1" dirty="0" err="1" smtClean="0"/>
              <a:t>works</a:t>
            </a:r>
            <a:r>
              <a:rPr lang="fr-BE" sz="2400" b="1" dirty="0" smtClean="0"/>
              <a:t> – </a:t>
            </a:r>
            <a:r>
              <a:rPr lang="fr-BE" sz="2400" b="1" dirty="0" err="1" smtClean="0"/>
              <a:t>example</a:t>
            </a:r>
            <a:r>
              <a:rPr lang="fr-BE" sz="2400" b="1" dirty="0" smtClean="0"/>
              <a:t> of jeans (</a:t>
            </a:r>
            <a:r>
              <a:rPr lang="fr-BE" sz="2400" b="1" dirty="0" err="1" smtClean="0"/>
              <a:t>with</a:t>
            </a:r>
            <a:r>
              <a:rPr lang="fr-BE" sz="2400" b="1" dirty="0" smtClean="0"/>
              <a:t> a rate of 15%) – YEAR 5</a:t>
            </a:r>
            <a:endParaRPr lang="fr-BE" sz="2400" b="1" dirty="0"/>
          </a:p>
          <a:p>
            <a:pPr marL="0" indent="0">
              <a:lnSpc>
                <a:spcPct val="20000"/>
              </a:lnSpc>
              <a:buNone/>
            </a:pPr>
            <a:endParaRPr lang="fr-BE" dirty="0"/>
          </a:p>
          <a:p>
            <a:pPr marL="0" indent="0">
              <a:lnSpc>
                <a:spcPct val="20000"/>
              </a:lnSpc>
              <a:buNone/>
            </a:pPr>
            <a:endParaRPr lang="fr-BE" sz="2000" dirty="0"/>
          </a:p>
          <a:p>
            <a:pPr marL="0" indent="0">
              <a:lnSpc>
                <a:spcPct val="20000"/>
              </a:lnSpc>
              <a:buNone/>
            </a:pPr>
            <a:r>
              <a:rPr lang="fr-BE" sz="2000" dirty="0"/>
              <a:t>					                     </a:t>
            </a:r>
            <a:r>
              <a:rPr lang="fr-BE" sz="2400" b="1"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r>
              <a:rPr lang="fr-BE" sz="2000" b="1" dirty="0"/>
              <a:t>									          </a:t>
            </a:r>
            <a:endParaRPr lang="fr-BE" sz="2400" b="1"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endParaRPr lang="fr-BE" sz="2400" b="1" dirty="0"/>
          </a:p>
          <a:p>
            <a:pPr marL="0" indent="0">
              <a:lnSpc>
                <a:spcPct val="20000"/>
              </a:lnSpc>
              <a:buNone/>
            </a:pPr>
            <a:r>
              <a:rPr lang="fr-BE" sz="2000" dirty="0"/>
              <a:t>							                                           </a:t>
            </a:r>
            <a:r>
              <a:rPr lang="fr-BE" sz="2400" b="1" dirty="0"/>
              <a:t> </a:t>
            </a:r>
            <a:r>
              <a:rPr lang="fr-BE" sz="2400" dirty="0"/>
              <a:t> </a:t>
            </a:r>
            <a:r>
              <a:rPr lang="fr-BE" sz="2000" dirty="0"/>
              <a:t> </a:t>
            </a:r>
          </a:p>
          <a:p>
            <a:pPr marL="0" indent="0">
              <a:lnSpc>
                <a:spcPct val="40000"/>
              </a:lnSpc>
              <a:buNone/>
            </a:pPr>
            <a:r>
              <a:rPr lang="fr-BE" sz="2000" dirty="0"/>
              <a:t>					</a:t>
            </a:r>
          </a:p>
          <a:p>
            <a:pPr marL="0" indent="0">
              <a:lnSpc>
                <a:spcPct val="20000"/>
              </a:lnSpc>
              <a:buNone/>
            </a:pPr>
            <a:endParaRPr lang="fr-BE" sz="2000" dirty="0"/>
          </a:p>
          <a:p>
            <a:pPr marL="0" indent="0">
              <a:lnSpc>
                <a:spcPct val="20000"/>
              </a:lnSpc>
              <a:buNone/>
            </a:pPr>
            <a:r>
              <a:rPr lang="fr-BE" sz="2000" dirty="0"/>
              <a:t>			</a:t>
            </a:r>
          </a:p>
          <a:p>
            <a:pPr marL="0" indent="0">
              <a:lnSpc>
                <a:spcPct val="20000"/>
              </a:lnSpc>
              <a:buNone/>
            </a:pPr>
            <a:r>
              <a:rPr lang="fr-BE" sz="2000" dirty="0"/>
              <a:t>			         	       	</a:t>
            </a:r>
          </a:p>
          <a:p>
            <a:pPr marL="0" indent="0">
              <a:lnSpc>
                <a:spcPct val="20000"/>
              </a:lnSpc>
              <a:buNone/>
            </a:pPr>
            <a:endParaRPr lang="fr-BE" sz="2000" dirty="0"/>
          </a:p>
          <a:p>
            <a:pPr marL="0" indent="0">
              <a:lnSpc>
                <a:spcPct val="20000"/>
              </a:lnSpc>
              <a:buNone/>
            </a:pPr>
            <a:endParaRPr lang="fr-BE" sz="2000" dirty="0"/>
          </a:p>
          <a:p>
            <a:pPr marL="0" indent="0">
              <a:lnSpc>
                <a:spcPct val="20000"/>
              </a:lnSpc>
              <a:buNone/>
            </a:pPr>
            <a:r>
              <a:rPr lang="fr-BE" sz="2000" dirty="0"/>
              <a:t>					  					</a:t>
            </a:r>
          </a:p>
        </p:txBody>
      </p:sp>
      <p:pic>
        <p:nvPicPr>
          <p:cNvPr id="4" name="Image 3">
            <a:extLst>
              <a:ext uri="{FF2B5EF4-FFF2-40B4-BE49-F238E27FC236}">
                <a16:creationId xmlns:a16="http://schemas.microsoft.com/office/drawing/2014/main" id="{50FCA4CB-A115-47B4-BB66-FDE242FF7A3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9438" y="825500"/>
            <a:ext cx="2246312" cy="1127125"/>
          </a:xfrm>
          <a:prstGeom prst="rect">
            <a:avLst/>
          </a:prstGeom>
          <a:noFill/>
          <a:ln>
            <a:noFill/>
          </a:ln>
        </p:spPr>
      </p:pic>
      <p:pic>
        <p:nvPicPr>
          <p:cNvPr id="6" name="Image 5">
            <a:extLst>
              <a:ext uri="{FF2B5EF4-FFF2-40B4-BE49-F238E27FC236}">
                <a16:creationId xmlns:a16="http://schemas.microsoft.com/office/drawing/2014/main" id="{C0B76F42-8C32-408F-8B09-6186D4D82D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5200" y="2838713"/>
            <a:ext cx="1860550" cy="1239838"/>
          </a:xfrm>
          <a:prstGeom prst="rect">
            <a:avLst/>
          </a:prstGeom>
          <a:noFill/>
          <a:ln>
            <a:noFill/>
          </a:ln>
        </p:spPr>
      </p:pic>
      <p:pic>
        <p:nvPicPr>
          <p:cNvPr id="7" name="Image 6">
            <a:extLst>
              <a:ext uri="{FF2B5EF4-FFF2-40B4-BE49-F238E27FC236}">
                <a16:creationId xmlns:a16="http://schemas.microsoft.com/office/drawing/2014/main" id="{9E8A48C4-6968-4942-A9F2-52CA2A7FD0A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863" y="5098236"/>
            <a:ext cx="762000" cy="885825"/>
          </a:xfrm>
          <a:prstGeom prst="rect">
            <a:avLst/>
          </a:prstGeom>
          <a:noFill/>
          <a:ln>
            <a:noFill/>
          </a:ln>
        </p:spPr>
      </p:pic>
      <p:cxnSp>
        <p:nvCxnSpPr>
          <p:cNvPr id="13" name="Connecteur droit avec flèche 12">
            <a:extLst>
              <a:ext uri="{FF2B5EF4-FFF2-40B4-BE49-F238E27FC236}">
                <a16:creationId xmlns:a16="http://schemas.microsoft.com/office/drawing/2014/main" id="{EB2DFD18-9686-4095-B1F7-AC76B14B776F}"/>
              </a:ext>
            </a:extLst>
          </p:cNvPr>
          <p:cNvCxnSpPr>
            <a:cxnSpLocks/>
          </p:cNvCxnSpPr>
          <p:nvPr/>
        </p:nvCxnSpPr>
        <p:spPr>
          <a:xfrm>
            <a:off x="1997075" y="2171700"/>
            <a:ext cx="0" cy="667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CFBD4C6-949B-4520-9AB7-D4769EAFFAF4}"/>
              </a:ext>
            </a:extLst>
          </p:cNvPr>
          <p:cNvCxnSpPr>
            <a:cxnSpLocks/>
          </p:cNvCxnSpPr>
          <p:nvPr/>
        </p:nvCxnSpPr>
        <p:spPr>
          <a:xfrm>
            <a:off x="1997075" y="4074316"/>
            <a:ext cx="0" cy="676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4CC4F2B3-E72E-4388-95B6-802E77A9CCDB}"/>
              </a:ext>
            </a:extLst>
          </p:cNvPr>
          <p:cNvPicPr>
            <a:picLocks noChangeAspect="1"/>
          </p:cNvPicPr>
          <p:nvPr/>
        </p:nvPicPr>
        <p:blipFill>
          <a:blip r:embed="rId8"/>
          <a:stretch>
            <a:fillRect/>
          </a:stretch>
        </p:blipFill>
        <p:spPr>
          <a:xfrm>
            <a:off x="3244253" y="1975370"/>
            <a:ext cx="1162050" cy="1095375"/>
          </a:xfrm>
          <a:prstGeom prst="rect">
            <a:avLst/>
          </a:prstGeom>
        </p:spPr>
      </p:pic>
      <p:cxnSp>
        <p:nvCxnSpPr>
          <p:cNvPr id="28" name="Connecteur droit avec flèche 27">
            <a:extLst>
              <a:ext uri="{FF2B5EF4-FFF2-40B4-BE49-F238E27FC236}">
                <a16:creationId xmlns:a16="http://schemas.microsoft.com/office/drawing/2014/main" id="{D109CCB3-0821-409E-B262-6BDE60CDF5FE}"/>
              </a:ext>
            </a:extLst>
          </p:cNvPr>
          <p:cNvCxnSpPr>
            <a:cxnSpLocks/>
          </p:cNvCxnSpPr>
          <p:nvPr/>
        </p:nvCxnSpPr>
        <p:spPr>
          <a:xfrm>
            <a:off x="4279900" y="1389062"/>
            <a:ext cx="266865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0413D84-4D1E-4BCA-993A-197302C14C9E}"/>
              </a:ext>
            </a:extLst>
          </p:cNvPr>
          <p:cNvCxnSpPr>
            <a:cxnSpLocks/>
          </p:cNvCxnSpPr>
          <p:nvPr/>
        </p:nvCxnSpPr>
        <p:spPr>
          <a:xfrm flipH="1">
            <a:off x="4279901" y="1485635"/>
            <a:ext cx="2668652" cy="901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E54BCB1-ECB9-40E1-BBF8-FEF3419DAC29}"/>
              </a:ext>
            </a:extLst>
          </p:cNvPr>
          <p:cNvCxnSpPr/>
          <p:nvPr/>
        </p:nvCxnSpPr>
        <p:spPr>
          <a:xfrm>
            <a:off x="4279900" y="3700462"/>
            <a:ext cx="266865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 33">
            <a:extLst>
              <a:ext uri="{FF2B5EF4-FFF2-40B4-BE49-F238E27FC236}">
                <a16:creationId xmlns:a16="http://schemas.microsoft.com/office/drawing/2014/main" id="{4C31FCC3-B9E6-4219-A3AD-CD9A205E4C46}"/>
              </a:ext>
            </a:extLst>
          </p:cNvPr>
          <p:cNvPicPr>
            <a:picLocks noChangeAspect="1"/>
          </p:cNvPicPr>
          <p:nvPr/>
        </p:nvPicPr>
        <p:blipFill>
          <a:blip r:embed="rId9"/>
          <a:stretch>
            <a:fillRect/>
          </a:stretch>
        </p:blipFill>
        <p:spPr>
          <a:xfrm>
            <a:off x="3270904" y="4037729"/>
            <a:ext cx="1117600" cy="986154"/>
          </a:xfrm>
          <a:prstGeom prst="rect">
            <a:avLst/>
          </a:prstGeom>
        </p:spPr>
      </p:pic>
      <p:cxnSp>
        <p:nvCxnSpPr>
          <p:cNvPr id="38" name="Connecteur droit avec flèche 37">
            <a:extLst>
              <a:ext uri="{FF2B5EF4-FFF2-40B4-BE49-F238E27FC236}">
                <a16:creationId xmlns:a16="http://schemas.microsoft.com/office/drawing/2014/main" id="{949C32ED-6F21-444A-AC2A-015B31E4BB70}"/>
              </a:ext>
            </a:extLst>
          </p:cNvPr>
          <p:cNvCxnSpPr>
            <a:cxnSpLocks/>
          </p:cNvCxnSpPr>
          <p:nvPr/>
        </p:nvCxnSpPr>
        <p:spPr>
          <a:xfrm flipH="1">
            <a:off x="4180049" y="3782151"/>
            <a:ext cx="2668652" cy="901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6A4A2EEB-6609-4687-A15F-52D0F7A9C31B}"/>
              </a:ext>
            </a:extLst>
          </p:cNvPr>
          <p:cNvCxnSpPr/>
          <p:nvPr/>
        </p:nvCxnSpPr>
        <p:spPr>
          <a:xfrm>
            <a:off x="4141299" y="5471305"/>
            <a:ext cx="3926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Image 40" descr="Image result for dollar">
            <a:extLst>
              <a:ext uri="{FF2B5EF4-FFF2-40B4-BE49-F238E27FC236}">
                <a16:creationId xmlns:a16="http://schemas.microsoft.com/office/drawing/2014/main" id="{0237E1A0-1A07-4414-952D-2E834AB42BC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21756">
            <a:off x="7976559" y="1038229"/>
            <a:ext cx="900000" cy="393537"/>
          </a:xfrm>
          <a:prstGeom prst="rect">
            <a:avLst/>
          </a:prstGeom>
          <a:noFill/>
          <a:ln>
            <a:noFill/>
          </a:ln>
        </p:spPr>
      </p:pic>
      <p:pic>
        <p:nvPicPr>
          <p:cNvPr id="42" name="Image 41" descr="Image result for dollar">
            <a:extLst>
              <a:ext uri="{FF2B5EF4-FFF2-40B4-BE49-F238E27FC236}">
                <a16:creationId xmlns:a16="http://schemas.microsoft.com/office/drawing/2014/main" id="{B92BBBBB-EDFC-431C-98D4-C2AC112EEF5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21756">
            <a:off x="7946911" y="5229508"/>
            <a:ext cx="900000" cy="395613"/>
          </a:xfrm>
          <a:prstGeom prst="rect">
            <a:avLst/>
          </a:prstGeom>
          <a:noFill/>
          <a:ln>
            <a:noFill/>
          </a:ln>
        </p:spPr>
      </p:pic>
      <p:pic>
        <p:nvPicPr>
          <p:cNvPr id="43" name="Image 42" descr="Image result for dollar">
            <a:extLst>
              <a:ext uri="{FF2B5EF4-FFF2-40B4-BE49-F238E27FC236}">
                <a16:creationId xmlns:a16="http://schemas.microsoft.com/office/drawing/2014/main" id="{7B65C10A-2D08-4323-AA80-67212FB61A4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321756">
            <a:off x="7837533" y="3131534"/>
            <a:ext cx="900000" cy="404166"/>
          </a:xfrm>
          <a:prstGeom prst="rect">
            <a:avLst/>
          </a:prstGeom>
          <a:noFill/>
          <a:ln>
            <a:noFill/>
          </a:ln>
        </p:spPr>
      </p:pic>
      <p:pic>
        <p:nvPicPr>
          <p:cNvPr id="44" name="Image 43">
            <a:extLst>
              <a:ext uri="{FF2B5EF4-FFF2-40B4-BE49-F238E27FC236}">
                <a16:creationId xmlns:a16="http://schemas.microsoft.com/office/drawing/2014/main" id="{CA7FDE09-9183-464C-B73F-58C17B183A09}"/>
              </a:ext>
            </a:extLst>
          </p:cNvPr>
          <p:cNvPicPr>
            <a:picLocks noChangeAspect="1"/>
          </p:cNvPicPr>
          <p:nvPr/>
        </p:nvPicPr>
        <p:blipFill>
          <a:blip r:embed="rId13"/>
          <a:stretch>
            <a:fillRect/>
          </a:stretch>
        </p:blipFill>
        <p:spPr>
          <a:xfrm>
            <a:off x="9609801" y="630397"/>
            <a:ext cx="720000" cy="705001"/>
          </a:xfrm>
          <a:prstGeom prst="rect">
            <a:avLst/>
          </a:prstGeom>
        </p:spPr>
      </p:pic>
      <p:pic>
        <p:nvPicPr>
          <p:cNvPr id="45" name="Image 8">
            <a:extLst>
              <a:ext uri="{FF2B5EF4-FFF2-40B4-BE49-F238E27FC236}">
                <a16:creationId xmlns:a16="http://schemas.microsoft.com/office/drawing/2014/main" id="{173921C3-2305-4D4C-ADC8-85599C2117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78262" y="2859850"/>
            <a:ext cx="720000" cy="70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8">
            <a:extLst>
              <a:ext uri="{FF2B5EF4-FFF2-40B4-BE49-F238E27FC236}">
                <a16:creationId xmlns:a16="http://schemas.microsoft.com/office/drawing/2014/main" id="{26661AB0-048B-41EC-B373-AE4739DE4EF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33494" y="5043691"/>
            <a:ext cx="720000" cy="70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6" descr="Résultat de recherche d'images pour &quot;image 3D sphère&quot;">
            <a:extLst>
              <a:ext uri="{FF2B5EF4-FFF2-40B4-BE49-F238E27FC236}">
                <a16:creationId xmlns:a16="http://schemas.microsoft.com/office/drawing/2014/main" id="{6A7E0620-2530-4305-9E9F-B5440157F3BB}"/>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74179" y="419162"/>
            <a:ext cx="1296000" cy="1318680"/>
          </a:xfrm>
          <a:prstGeom prst="rect">
            <a:avLst/>
          </a:prstGeom>
          <a:noFill/>
          <a:ln>
            <a:noFill/>
          </a:ln>
        </p:spPr>
      </p:pic>
      <p:pic>
        <p:nvPicPr>
          <p:cNvPr id="48" name="Image 47" descr="Résultat de recherche d'images pour &quot;image 3D sphère&quot;">
            <a:extLst>
              <a:ext uri="{FF2B5EF4-FFF2-40B4-BE49-F238E27FC236}">
                <a16:creationId xmlns:a16="http://schemas.microsoft.com/office/drawing/2014/main" id="{00E79310-1126-4A1B-9AF2-BC3D325B26D7}"/>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37112" y="2661598"/>
            <a:ext cx="1296000" cy="1318680"/>
          </a:xfrm>
          <a:prstGeom prst="rect">
            <a:avLst/>
          </a:prstGeom>
          <a:noFill/>
          <a:ln>
            <a:noFill/>
          </a:ln>
        </p:spPr>
      </p:pic>
      <p:sp>
        <p:nvSpPr>
          <p:cNvPr id="50" name="Zone de texte 5">
            <a:extLst>
              <a:ext uri="{FF2B5EF4-FFF2-40B4-BE49-F238E27FC236}">
                <a16:creationId xmlns:a16="http://schemas.microsoft.com/office/drawing/2014/main" id="{519CEA7A-C508-46EB-809E-D9192423B40A}"/>
              </a:ext>
            </a:extLst>
          </p:cNvPr>
          <p:cNvSpPr txBox="1">
            <a:spLocks noChangeAspect="1"/>
          </p:cNvSpPr>
          <p:nvPr/>
        </p:nvSpPr>
        <p:spPr>
          <a:xfrm>
            <a:off x="10409112" y="850538"/>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smtClean="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0.05 </a:t>
            </a: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Zone de texte 5">
            <a:extLst>
              <a:ext uri="{FF2B5EF4-FFF2-40B4-BE49-F238E27FC236}">
                <a16:creationId xmlns:a16="http://schemas.microsoft.com/office/drawing/2014/main" id="{21B4FD43-0911-42FF-85A3-925DEA36C721}"/>
              </a:ext>
            </a:extLst>
          </p:cNvPr>
          <p:cNvSpPr txBox="1">
            <a:spLocks noChangeAspect="1"/>
          </p:cNvSpPr>
          <p:nvPr/>
        </p:nvSpPr>
        <p:spPr>
          <a:xfrm>
            <a:off x="10382735" y="3107160"/>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smtClean="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0.06 </a:t>
            </a: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lèche : haut 1">
            <a:extLst>
              <a:ext uri="{FF2B5EF4-FFF2-40B4-BE49-F238E27FC236}">
                <a16:creationId xmlns:a16="http://schemas.microsoft.com/office/drawing/2014/main" id="{826E6F8F-8A8C-4E00-B771-52B3EBFC0E04}"/>
              </a:ext>
            </a:extLst>
          </p:cNvPr>
          <p:cNvSpPr/>
          <p:nvPr/>
        </p:nvSpPr>
        <p:spPr>
          <a:xfrm>
            <a:off x="10936820" y="93134"/>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Flèche : haut 38">
            <a:extLst>
              <a:ext uri="{FF2B5EF4-FFF2-40B4-BE49-F238E27FC236}">
                <a16:creationId xmlns:a16="http://schemas.microsoft.com/office/drawing/2014/main" id="{1CA96810-858C-4BF1-B188-119CFA40AEB6}"/>
              </a:ext>
            </a:extLst>
          </p:cNvPr>
          <p:cNvSpPr/>
          <p:nvPr/>
        </p:nvSpPr>
        <p:spPr>
          <a:xfrm>
            <a:off x="10936820" y="2357004"/>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5" name="Group 4">
            <a:extLst>
              <a:ext uri="{FF2B5EF4-FFF2-40B4-BE49-F238E27FC236}">
                <a16:creationId xmlns:a16="http://schemas.microsoft.com/office/drawing/2014/main" id="{AD43F318-AECB-4125-8EA3-03FCABFA655C}"/>
              </a:ext>
            </a:extLst>
          </p:cNvPr>
          <p:cNvGrpSpPr/>
          <p:nvPr/>
        </p:nvGrpSpPr>
        <p:grpSpPr>
          <a:xfrm>
            <a:off x="10365992" y="4478131"/>
            <a:ext cx="1296000" cy="1652414"/>
            <a:chOff x="10365992" y="3846759"/>
            <a:chExt cx="1296000" cy="1652414"/>
          </a:xfrm>
        </p:grpSpPr>
        <p:pic>
          <p:nvPicPr>
            <p:cNvPr id="49" name="Image 48" descr="Résultat de recherche d'images pour &quot;image 3D sphère&quot;">
              <a:extLst>
                <a:ext uri="{FF2B5EF4-FFF2-40B4-BE49-F238E27FC236}">
                  <a16:creationId xmlns:a16="http://schemas.microsoft.com/office/drawing/2014/main" id="{7262B4C1-8D04-4389-816A-CFBCE8117C1E}"/>
                </a:ext>
              </a:extLst>
            </p:cNvPr>
            <p:cNvPicPr>
              <a:picLocks noChangeAspect="1"/>
            </p:cNvPicPr>
            <p:nvPr/>
          </p:nvPicPr>
          <p:blipFill>
            <a:blip r:embed="rId15" cstate="print">
              <a:duotone>
                <a:srgbClr val="4472C4">
                  <a:shade val="45000"/>
                  <a:satMod val="135000"/>
                </a:srgbClr>
                <a:prstClr val="white"/>
              </a:duotone>
              <a:extLst>
                <a:ext uri="{BEBA8EAE-BF5A-486C-A8C5-ECC9F3942E4B}">
                  <a14:imgProps xmlns:a14="http://schemas.microsoft.com/office/drawing/2010/main">
                    <a14:imgLayer r:embed="rId16">
                      <a14:imgEffect>
                        <a14:saturation sat="288000"/>
                      </a14:imgEffect>
                    </a14:imgLayer>
                  </a14:imgProps>
                </a:ext>
                <a:ext uri="{28A0092B-C50C-407E-A947-70E740481C1C}">
                  <a14:useLocalDpi xmlns:a14="http://schemas.microsoft.com/office/drawing/2010/main" val="0"/>
                </a:ext>
              </a:extLst>
            </a:blip>
            <a:srcRect/>
            <a:stretch>
              <a:fillRect/>
            </a:stretch>
          </p:blipFill>
          <p:spPr bwMode="auto">
            <a:xfrm>
              <a:off x="10365992" y="4180493"/>
              <a:ext cx="1296000" cy="1318680"/>
            </a:xfrm>
            <a:prstGeom prst="rect">
              <a:avLst/>
            </a:prstGeom>
            <a:noFill/>
            <a:ln>
              <a:noFill/>
            </a:ln>
          </p:spPr>
        </p:pic>
        <p:sp>
          <p:nvSpPr>
            <p:cNvPr id="52" name="Zone de texte 5">
              <a:extLst>
                <a:ext uri="{FF2B5EF4-FFF2-40B4-BE49-F238E27FC236}">
                  <a16:creationId xmlns:a16="http://schemas.microsoft.com/office/drawing/2014/main" id="{903EE421-5E3F-4DB0-A64A-57A96527BB09}"/>
                </a:ext>
              </a:extLst>
            </p:cNvPr>
            <p:cNvSpPr txBox="1">
              <a:spLocks noChangeAspect="1"/>
            </p:cNvSpPr>
            <p:nvPr/>
          </p:nvSpPr>
          <p:spPr>
            <a:xfrm>
              <a:off x="10409114" y="4615027"/>
              <a:ext cx="1224000" cy="390648"/>
            </a:xfrm>
            <a:prstGeom prst="rect">
              <a:avLst/>
            </a:prstGeom>
            <a:noFill/>
            <a:ln>
              <a:noFill/>
            </a:ln>
          </p:spPr>
          <p:txBody>
            <a:bodyPr rot="0" spcFirstLastPara="0" vert="horz" wrap="square" lIns="91440" tIns="45720" rIns="91440" bIns="45720" numCol="1" spcCol="0" rtlCol="0" fromWordArt="0" anchor="t" anchorCtr="0" forceAA="0" compatLnSpc="1">
              <a:prstTxWarp prst="textInflate">
                <a:avLst>
                  <a:gd name="adj" fmla="val 10473"/>
                </a:avLst>
              </a:prstTxWarp>
              <a:noAutofit/>
            </a:bodyPr>
            <a:lstStyle/>
            <a:p>
              <a:pPr algn="ctr"/>
              <a:r>
                <a:rPr lang="fr-BE" sz="3200" b="1" dirty="0" smtClean="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0.07 </a:t>
              </a:r>
              <a:r>
                <a:rPr lang="fr-BE" sz="3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Flèche : haut 52">
              <a:extLst>
                <a:ext uri="{FF2B5EF4-FFF2-40B4-BE49-F238E27FC236}">
                  <a16:creationId xmlns:a16="http://schemas.microsoft.com/office/drawing/2014/main" id="{B09CFE4D-6998-4109-AB16-05F31B0641AF}"/>
                </a:ext>
              </a:extLst>
            </p:cNvPr>
            <p:cNvSpPr/>
            <p:nvPr/>
          </p:nvSpPr>
          <p:spPr>
            <a:xfrm>
              <a:off x="10936820" y="3846759"/>
              <a:ext cx="180000" cy="2921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6" name="Flèche : haut 55">
            <a:extLst>
              <a:ext uri="{FF2B5EF4-FFF2-40B4-BE49-F238E27FC236}">
                <a16:creationId xmlns:a16="http://schemas.microsoft.com/office/drawing/2014/main" id="{3147CD52-98EB-4524-966E-4ECB63206A25}"/>
              </a:ext>
            </a:extLst>
          </p:cNvPr>
          <p:cNvSpPr/>
          <p:nvPr/>
        </p:nvSpPr>
        <p:spPr>
          <a:xfrm rot="10800000">
            <a:off x="9130459" y="1086451"/>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Flèche : haut 56">
            <a:extLst>
              <a:ext uri="{FF2B5EF4-FFF2-40B4-BE49-F238E27FC236}">
                <a16:creationId xmlns:a16="http://schemas.microsoft.com/office/drawing/2014/main" id="{E409F75A-3ABC-4417-92C0-E5956FDCE62C}"/>
              </a:ext>
            </a:extLst>
          </p:cNvPr>
          <p:cNvSpPr/>
          <p:nvPr/>
        </p:nvSpPr>
        <p:spPr>
          <a:xfrm rot="10800000">
            <a:off x="9137603" y="3469258"/>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Flèche : haut 57">
            <a:extLst>
              <a:ext uri="{FF2B5EF4-FFF2-40B4-BE49-F238E27FC236}">
                <a16:creationId xmlns:a16="http://schemas.microsoft.com/office/drawing/2014/main" id="{D623319E-996D-429D-B49D-A36F6303C766}"/>
              </a:ext>
            </a:extLst>
          </p:cNvPr>
          <p:cNvSpPr/>
          <p:nvPr/>
        </p:nvSpPr>
        <p:spPr>
          <a:xfrm rot="10800000">
            <a:off x="9136039" y="5607337"/>
            <a:ext cx="180000" cy="292162"/>
          </a:xfrm>
          <a:prstGeom prst="upArrow">
            <a:avLst/>
          </a:prstGeom>
          <a:solidFill>
            <a:srgbClr val="00B050"/>
          </a:solidFill>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Rectangle 58">
            <a:extLst>
              <a:ext uri="{FF2B5EF4-FFF2-40B4-BE49-F238E27FC236}">
                <a16:creationId xmlns:a16="http://schemas.microsoft.com/office/drawing/2014/main" id="{32B0D4A5-1C15-4C5F-B9C9-E163CA78B88B}"/>
              </a:ext>
            </a:extLst>
          </p:cNvPr>
          <p:cNvSpPr/>
          <p:nvPr/>
        </p:nvSpPr>
        <p:spPr>
          <a:xfrm>
            <a:off x="8832210" y="3031854"/>
            <a:ext cx="1007007" cy="492443"/>
          </a:xfrm>
          <a:prstGeom prst="rect">
            <a:avLst/>
          </a:prstGeom>
        </p:spPr>
        <p:txBody>
          <a:bodyPr wrap="none">
            <a:spAutoFit/>
          </a:bodyPr>
          <a:lstStyle/>
          <a:p>
            <a:r>
              <a:rPr lang="fr-BE" sz="2600" b="1" dirty="0" smtClean="0"/>
              <a:t>15% </a:t>
            </a:r>
            <a:r>
              <a:rPr lang="fr-BE" sz="2600" b="1" dirty="0"/>
              <a:t>+</a:t>
            </a:r>
            <a:endParaRPr lang="en-BE" sz="2600" dirty="0"/>
          </a:p>
        </p:txBody>
      </p:sp>
      <p:sp>
        <p:nvSpPr>
          <p:cNvPr id="62" name="Rectangle 61">
            <a:extLst>
              <a:ext uri="{FF2B5EF4-FFF2-40B4-BE49-F238E27FC236}">
                <a16:creationId xmlns:a16="http://schemas.microsoft.com/office/drawing/2014/main" id="{15C799DF-0E53-4882-B1C5-FA02BD41C50D}"/>
              </a:ext>
            </a:extLst>
          </p:cNvPr>
          <p:cNvSpPr/>
          <p:nvPr/>
        </p:nvSpPr>
        <p:spPr>
          <a:xfrm>
            <a:off x="8861320" y="5172099"/>
            <a:ext cx="1007007" cy="492443"/>
          </a:xfrm>
          <a:prstGeom prst="rect">
            <a:avLst/>
          </a:prstGeom>
        </p:spPr>
        <p:txBody>
          <a:bodyPr wrap="none">
            <a:spAutoFit/>
          </a:bodyPr>
          <a:lstStyle/>
          <a:p>
            <a:r>
              <a:rPr lang="fr-BE" sz="2600" b="1" dirty="0" smtClean="0"/>
              <a:t>15% </a:t>
            </a:r>
            <a:r>
              <a:rPr lang="fr-BE" sz="2600" b="1" dirty="0"/>
              <a:t>+</a:t>
            </a:r>
            <a:endParaRPr lang="en-BE" sz="2600" dirty="0"/>
          </a:p>
        </p:txBody>
      </p:sp>
      <p:sp>
        <p:nvSpPr>
          <p:cNvPr id="54" name="Rectangle 53">
            <a:extLst>
              <a:ext uri="{FF2B5EF4-FFF2-40B4-BE49-F238E27FC236}">
                <a16:creationId xmlns:a16="http://schemas.microsoft.com/office/drawing/2014/main" id="{BE7F8671-A2F0-4C73-B62C-715E08C3CEF5}"/>
              </a:ext>
            </a:extLst>
          </p:cNvPr>
          <p:cNvSpPr/>
          <p:nvPr/>
        </p:nvSpPr>
        <p:spPr>
          <a:xfrm>
            <a:off x="8832210" y="659914"/>
            <a:ext cx="1007007" cy="492443"/>
          </a:xfrm>
          <a:prstGeom prst="rect">
            <a:avLst/>
          </a:prstGeom>
        </p:spPr>
        <p:txBody>
          <a:bodyPr wrap="none">
            <a:spAutoFit/>
          </a:bodyPr>
          <a:lstStyle/>
          <a:p>
            <a:r>
              <a:rPr lang="fr-BE" sz="2600" b="1" dirty="0" smtClean="0"/>
              <a:t>15% </a:t>
            </a:r>
            <a:r>
              <a:rPr lang="fr-BE" sz="2600" b="1" dirty="0"/>
              <a:t>+</a:t>
            </a:r>
            <a:endParaRPr lang="en-BE" sz="2600" dirty="0"/>
          </a:p>
        </p:txBody>
      </p:sp>
      <p:sp>
        <p:nvSpPr>
          <p:cNvPr id="55" name="Titre 1">
            <a:extLst>
              <a:ext uri="{FF2B5EF4-FFF2-40B4-BE49-F238E27FC236}">
                <a16:creationId xmlns:a16="http://schemas.microsoft.com/office/drawing/2014/main" id="{E20D811E-0E35-4F49-AC2E-EBAE6B218BAA}"/>
              </a:ext>
            </a:extLst>
          </p:cNvPr>
          <p:cNvSpPr txBox="1">
            <a:spLocks noChangeArrowheads="1"/>
          </p:cNvSpPr>
          <p:nvPr/>
        </p:nvSpPr>
        <p:spPr bwMode="auto">
          <a:xfrm>
            <a:off x="4067994" y="1015416"/>
            <a:ext cx="3428206"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0" name="Titre 1">
            <a:extLst>
              <a:ext uri="{FF2B5EF4-FFF2-40B4-BE49-F238E27FC236}">
                <a16:creationId xmlns:a16="http://schemas.microsoft.com/office/drawing/2014/main" id="{DE22FAED-33A3-482C-A5CF-34177B99802D}"/>
              </a:ext>
            </a:extLst>
          </p:cNvPr>
          <p:cNvSpPr txBox="1">
            <a:spLocks noChangeArrowheads="1"/>
          </p:cNvSpPr>
          <p:nvPr/>
        </p:nvSpPr>
        <p:spPr bwMode="auto">
          <a:xfrm>
            <a:off x="4101652" y="3275537"/>
            <a:ext cx="3428206"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1" name="Titre 1">
            <a:extLst>
              <a:ext uri="{FF2B5EF4-FFF2-40B4-BE49-F238E27FC236}">
                <a16:creationId xmlns:a16="http://schemas.microsoft.com/office/drawing/2014/main" id="{598A5C3E-1DD6-440C-A3D1-AC46306DCC5C}"/>
              </a:ext>
            </a:extLst>
          </p:cNvPr>
          <p:cNvSpPr txBox="1">
            <a:spLocks noChangeArrowheads="1"/>
          </p:cNvSpPr>
          <p:nvPr/>
        </p:nvSpPr>
        <p:spPr bwMode="auto">
          <a:xfrm>
            <a:off x="4448711" y="5223452"/>
            <a:ext cx="3428206" cy="81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fr-BE" altLang="fr-FR" sz="2000" kern="0" dirty="0">
                <a:solidFill>
                  <a:prstClr val="black"/>
                </a:solidFill>
              </a:rPr>
              <a:t>c</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ollected</a:t>
            </a:r>
            <a:r>
              <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rPr>
              <a:t> by the </a:t>
            </a:r>
            <a:r>
              <a:rPr kumimoji="0" lang="fr-BE" altLang="fr-FR" sz="2000" b="0" i="0" u="none" strike="noStrike" kern="0" cap="none" spc="0" normalizeH="0" baseline="0" noProof="0" dirty="0" err="1">
                <a:ln>
                  <a:noFill/>
                </a:ln>
                <a:solidFill>
                  <a:prstClr val="black"/>
                </a:solidFill>
                <a:effectLst/>
                <a:uLnTx/>
                <a:uFillTx/>
                <a:latin typeface="Calibri" panose="020F0502020204030204" pitchFamily="34" charset="0"/>
                <a:cs typeface="Arial" panose="020B0604020202020204" pitchFamily="34" charset="0"/>
              </a:rPr>
              <a:t>intermediary</a:t>
            </a:r>
            <a:endParaRPr kumimoji="0" lang="fr-BE" altLang="fr-FR" sz="2000" b="0" i="0" u="none" strike="noStrike" kern="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p>
            <a:pPr lvl="0" algn="ctr" eaLnBrk="0" fontAlgn="base" hangingPunct="0">
              <a:spcBef>
                <a:spcPct val="0"/>
              </a:spcBef>
              <a:spcAft>
                <a:spcPct val="0"/>
              </a:spcAft>
            </a:pPr>
            <a:r>
              <a:rPr lang="fr-BE" sz="2000" dirty="0"/>
              <a:t>(</a:t>
            </a:r>
            <a:r>
              <a:rPr lang="fr-BE" sz="2000" dirty="0" err="1"/>
              <a:t>entirely</a:t>
            </a:r>
            <a:r>
              <a:rPr lang="fr-BE" sz="2000" dirty="0"/>
              <a:t> </a:t>
            </a:r>
            <a:r>
              <a:rPr lang="fr-BE" sz="2000" dirty="0" err="1"/>
              <a:t>paid</a:t>
            </a:r>
            <a:r>
              <a:rPr lang="fr-BE" sz="2000" dirty="0"/>
              <a:t> by the end-user)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3" name="Titre 1">
            <a:extLst>
              <a:ext uri="{FF2B5EF4-FFF2-40B4-BE49-F238E27FC236}">
                <a16:creationId xmlns:a16="http://schemas.microsoft.com/office/drawing/2014/main" id="{57E2AEC1-C0FB-4619-97BE-8AE6E182077E}"/>
              </a:ext>
            </a:extLst>
          </p:cNvPr>
          <p:cNvSpPr txBox="1">
            <a:spLocks noChangeArrowheads="1"/>
          </p:cNvSpPr>
          <p:nvPr/>
        </p:nvSpPr>
        <p:spPr bwMode="auto">
          <a:xfrm>
            <a:off x="4505918" y="1743204"/>
            <a:ext cx="5270500"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pPr>
            <a:r>
              <a:rPr lang="fr-BE" sz="2000" dirty="0" err="1"/>
              <a:t>paid</a:t>
            </a:r>
            <a:r>
              <a:rPr lang="fr-BE" sz="2000" dirty="0"/>
              <a:t> back by the State to the </a:t>
            </a:r>
            <a:r>
              <a:rPr lang="fr-BE" sz="2000" dirty="0" err="1"/>
              <a:t>intermediary</a:t>
            </a:r>
            <a:r>
              <a:rPr lang="fr-BE" sz="2000" dirty="0"/>
              <a:t> </a:t>
            </a:r>
            <a:r>
              <a:rPr lang="fr-BE" sz="2000" dirty="0" err="1"/>
              <a:t>buyer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
        <p:nvSpPr>
          <p:cNvPr id="64" name="Titre 1">
            <a:extLst>
              <a:ext uri="{FF2B5EF4-FFF2-40B4-BE49-F238E27FC236}">
                <a16:creationId xmlns:a16="http://schemas.microsoft.com/office/drawing/2014/main" id="{4E6A87D1-6010-4B97-9EFF-C0CC1A9F2F01}"/>
              </a:ext>
            </a:extLst>
          </p:cNvPr>
          <p:cNvSpPr txBox="1">
            <a:spLocks noChangeArrowheads="1"/>
          </p:cNvSpPr>
          <p:nvPr/>
        </p:nvSpPr>
        <p:spPr bwMode="auto">
          <a:xfrm>
            <a:off x="4477036" y="3815654"/>
            <a:ext cx="5270500" cy="4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eaLnBrk="0" fontAlgn="base" hangingPunct="0">
              <a:spcBef>
                <a:spcPct val="0"/>
              </a:spcBef>
              <a:spcAft>
                <a:spcPct val="0"/>
              </a:spcAft>
            </a:pPr>
            <a:r>
              <a:rPr lang="fr-BE" sz="2000" dirty="0" err="1"/>
              <a:t>paid</a:t>
            </a:r>
            <a:r>
              <a:rPr lang="fr-BE" sz="2000" dirty="0"/>
              <a:t> back by the State to the </a:t>
            </a:r>
            <a:r>
              <a:rPr lang="fr-BE" sz="2000" dirty="0" err="1"/>
              <a:t>intermediary</a:t>
            </a:r>
            <a:r>
              <a:rPr lang="fr-BE" sz="2000" dirty="0"/>
              <a:t> </a:t>
            </a:r>
            <a:r>
              <a:rPr lang="fr-BE" sz="2000" dirty="0" err="1"/>
              <a:t>buyer</a:t>
            </a:r>
            <a: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t/>
            </a:r>
            <a:br>
              <a:rPr kumimoji="0" lang="fr-BE" altLang="fr-BE" sz="1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rPr>
            </a:br>
            <a:endParaRPr kumimoji="0" lang="fr-BE" altLang="fr-BE" sz="16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101" charset="-128"/>
              <a:cs typeface="Arial" panose="020B0604020202020204" pitchFamily="34" charset="0"/>
            </a:endParaRPr>
          </a:p>
        </p:txBody>
      </p:sp>
    </p:spTree>
    <p:extLst>
      <p:ext uri="{BB962C8B-B14F-4D97-AF65-F5344CB8AC3E}">
        <p14:creationId xmlns:p14="http://schemas.microsoft.com/office/powerpoint/2010/main" val="4773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Modification of EU VAT legal framework</a:t>
            </a:r>
          </a:p>
        </p:txBody>
      </p:sp>
      <p:sp>
        <p:nvSpPr>
          <p:cNvPr id="3" name="Espace réservé du contenu 2"/>
          <p:cNvSpPr>
            <a:spLocks noGrp="1"/>
          </p:cNvSpPr>
          <p:nvPr>
            <p:ph idx="1"/>
          </p:nvPr>
        </p:nvSpPr>
        <p:spPr>
          <a:xfrm>
            <a:off x="304800" y="1339273"/>
            <a:ext cx="11665527" cy="5283200"/>
          </a:xfrm>
        </p:spPr>
        <p:txBody>
          <a:bodyPr>
            <a:normAutofit/>
          </a:bodyPr>
          <a:lstStyle/>
          <a:p>
            <a:pPr lvl="1"/>
            <a:r>
              <a:rPr lang="en-US" dirty="0"/>
              <a:t>Legal basis : </a:t>
            </a:r>
            <a:endParaRPr lang="en-US" dirty="0" smtClean="0"/>
          </a:p>
          <a:p>
            <a:pPr lvl="2"/>
            <a:r>
              <a:rPr lang="en-US" dirty="0" smtClean="0"/>
              <a:t>Article </a:t>
            </a:r>
            <a:r>
              <a:rPr lang="en-US" dirty="0"/>
              <a:t>113 TFUE</a:t>
            </a:r>
          </a:p>
          <a:p>
            <a:pPr lvl="1"/>
            <a:r>
              <a:rPr lang="en-US" dirty="0"/>
              <a:t>The following elements would remain the same</a:t>
            </a:r>
          </a:p>
          <a:p>
            <a:pPr lvl="2"/>
            <a:r>
              <a:rPr lang="en-US" dirty="0"/>
              <a:t>Definition of taxable persons</a:t>
            </a:r>
          </a:p>
          <a:p>
            <a:pPr lvl="2"/>
            <a:r>
              <a:rPr lang="en-US" dirty="0"/>
              <a:t>Taxable transactions</a:t>
            </a:r>
          </a:p>
          <a:p>
            <a:pPr lvl="2"/>
            <a:r>
              <a:rPr lang="en-US" dirty="0"/>
              <a:t>Localization criteria</a:t>
            </a:r>
          </a:p>
          <a:p>
            <a:pPr lvl="2"/>
            <a:r>
              <a:rPr lang="en-US" dirty="0"/>
              <a:t>Taxable base</a:t>
            </a:r>
          </a:p>
          <a:p>
            <a:pPr lvl="2"/>
            <a:r>
              <a:rPr lang="en-US" dirty="0"/>
              <a:t>Exemptions ? </a:t>
            </a:r>
          </a:p>
          <a:p>
            <a:pPr lvl="3"/>
            <a:r>
              <a:rPr lang="en-US" dirty="0"/>
              <a:t>Review of certain exemptions (transport)</a:t>
            </a:r>
          </a:p>
          <a:p>
            <a:pPr lvl="2"/>
            <a:r>
              <a:rPr lang="en-US" dirty="0"/>
              <a:t>Special </a:t>
            </a:r>
            <a:r>
              <a:rPr lang="en-US" dirty="0" smtClean="0"/>
              <a:t>regimes</a:t>
            </a:r>
          </a:p>
          <a:p>
            <a:pPr lvl="3"/>
            <a:r>
              <a:rPr lang="en-US" dirty="0" smtClean="0"/>
              <a:t>Small business </a:t>
            </a:r>
          </a:p>
          <a:p>
            <a:pPr lvl="1"/>
            <a:r>
              <a:rPr lang="en-US" dirty="0" smtClean="0"/>
              <a:t>Fundamental </a:t>
            </a:r>
            <a:r>
              <a:rPr lang="en-US" dirty="0"/>
              <a:t>reforms of the rates (articles 99seq. Vat Directive) </a:t>
            </a:r>
          </a:p>
          <a:p>
            <a:pPr lvl="2"/>
            <a:r>
              <a:rPr lang="en-US" dirty="0"/>
              <a:t>Standard rate (ad valorem</a:t>
            </a:r>
            <a:r>
              <a:rPr lang="en-US" dirty="0" smtClean="0"/>
              <a:t>)</a:t>
            </a:r>
            <a:endParaRPr lang="en-US" dirty="0"/>
          </a:p>
          <a:p>
            <a:pPr lvl="2"/>
            <a:r>
              <a:rPr lang="en-US" dirty="0"/>
              <a:t>Rate based on LCA </a:t>
            </a:r>
            <a:endParaRPr lang="en-US" dirty="0" smtClean="0"/>
          </a:p>
          <a:p>
            <a:pPr lvl="3"/>
            <a:r>
              <a:rPr lang="en-US" dirty="0" smtClean="0"/>
              <a:t>Possibility of approximation by categories A new, more sustainable conception of neutrality </a:t>
            </a:r>
            <a:endParaRPr lang="en-US" dirty="0"/>
          </a:p>
          <a:p>
            <a:pPr marL="457200" lvl="1" indent="0">
              <a:buNone/>
            </a:pPr>
            <a:endParaRPr lang="en-US" dirty="0"/>
          </a:p>
        </p:txBody>
      </p:sp>
      <p:pic>
        <p:nvPicPr>
          <p:cNvPr id="4" name="Image 3"/>
          <p:cNvPicPr>
            <a:picLocks noChangeAspect="1"/>
          </p:cNvPicPr>
          <p:nvPr/>
        </p:nvPicPr>
        <p:blipFill>
          <a:blip r:embed="rId2"/>
          <a:stretch>
            <a:fillRect/>
          </a:stretch>
        </p:blipFill>
        <p:spPr>
          <a:xfrm>
            <a:off x="7971126" y="1900093"/>
            <a:ext cx="2124075" cy="2152650"/>
          </a:xfrm>
          <a:prstGeom prst="rect">
            <a:avLst/>
          </a:prstGeom>
        </p:spPr>
      </p:pic>
    </p:spTree>
    <p:extLst>
      <p:ext uri="{BB962C8B-B14F-4D97-AF65-F5344CB8AC3E}">
        <p14:creationId xmlns:p14="http://schemas.microsoft.com/office/powerpoint/2010/main" val="415033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Modification of the </a:t>
            </a:r>
            <a:r>
              <a:rPr lang="en-US" dirty="0" smtClean="0"/>
              <a:t>EU Excise </a:t>
            </a:r>
            <a:r>
              <a:rPr lang="en-US" dirty="0"/>
              <a:t>Legal framework</a:t>
            </a:r>
          </a:p>
        </p:txBody>
      </p:sp>
      <p:sp>
        <p:nvSpPr>
          <p:cNvPr id="3" name="Espace réservé du contenu 2"/>
          <p:cNvSpPr>
            <a:spLocks noGrp="1"/>
          </p:cNvSpPr>
          <p:nvPr>
            <p:ph idx="1"/>
          </p:nvPr>
        </p:nvSpPr>
        <p:spPr>
          <a:xfrm>
            <a:off x="1366982" y="1825625"/>
            <a:ext cx="8608291" cy="4351338"/>
          </a:xfrm>
        </p:spPr>
        <p:txBody>
          <a:bodyPr/>
          <a:lstStyle/>
          <a:p>
            <a:r>
              <a:rPr lang="en-US" dirty="0"/>
              <a:t>Excise only concern specific products </a:t>
            </a:r>
            <a:endParaRPr lang="en-US" dirty="0" smtClean="0"/>
          </a:p>
          <a:p>
            <a:pPr lvl="1"/>
            <a:r>
              <a:rPr lang="en-US" dirty="0" smtClean="0"/>
              <a:t>no </a:t>
            </a:r>
            <a:r>
              <a:rPr lang="en-US" dirty="0"/>
              <a:t>general </a:t>
            </a:r>
            <a:r>
              <a:rPr lang="en-US" dirty="0" smtClean="0"/>
              <a:t>application</a:t>
            </a:r>
            <a:endParaRPr lang="en-US" dirty="0"/>
          </a:p>
          <a:p>
            <a:r>
              <a:rPr lang="en-US" dirty="0"/>
              <a:t>Harmonized and non-harmonized excise duties </a:t>
            </a:r>
          </a:p>
          <a:p>
            <a:r>
              <a:rPr lang="en-US" dirty="0"/>
              <a:t>Certain excise </a:t>
            </a:r>
            <a:r>
              <a:rPr lang="en-US" dirty="0" smtClean="0"/>
              <a:t>duty rates </a:t>
            </a:r>
            <a:r>
              <a:rPr lang="en-US" dirty="0"/>
              <a:t>should be </a:t>
            </a:r>
            <a:r>
              <a:rPr lang="en-US" dirty="0" smtClean="0"/>
              <a:t>adapted to </a:t>
            </a:r>
            <a:r>
              <a:rPr lang="en-US" dirty="0"/>
              <a:t>coexist with the new </a:t>
            </a:r>
            <a:r>
              <a:rPr lang="en-US" dirty="0" smtClean="0"/>
              <a:t>green VAT</a:t>
            </a:r>
          </a:p>
          <a:p>
            <a:pPr lvl="1"/>
            <a:r>
              <a:rPr lang="en-US" dirty="0" smtClean="0"/>
              <a:t>Energy products (based on the overall implicit tax rate on consumption)</a:t>
            </a:r>
          </a:p>
          <a:p>
            <a:pPr lvl="1"/>
            <a:r>
              <a:rPr lang="en-US" dirty="0" smtClean="0"/>
              <a:t>Impact of carbon tax </a:t>
            </a:r>
          </a:p>
          <a:p>
            <a:pPr marL="457200" lvl="1" indent="0">
              <a:buNone/>
            </a:pPr>
            <a:endParaRPr lang="en-US" dirty="0"/>
          </a:p>
          <a:p>
            <a:pPr lvl="1"/>
            <a:endParaRPr lang="en-US" dirty="0"/>
          </a:p>
        </p:txBody>
      </p:sp>
    </p:spTree>
    <p:extLst>
      <p:ext uri="{BB962C8B-B14F-4D97-AF65-F5344CB8AC3E}">
        <p14:creationId xmlns:p14="http://schemas.microsoft.com/office/powerpoint/2010/main" val="28788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Past and recent developments</a:t>
            </a:r>
            <a:endParaRPr lang="en-US" dirty="0"/>
          </a:p>
        </p:txBody>
      </p:sp>
      <p:sp>
        <p:nvSpPr>
          <p:cNvPr id="3" name="Espace réservé du contenu 2"/>
          <p:cNvSpPr>
            <a:spLocks noGrp="1"/>
          </p:cNvSpPr>
          <p:nvPr>
            <p:ph idx="1"/>
          </p:nvPr>
        </p:nvSpPr>
        <p:spPr>
          <a:xfrm>
            <a:off x="403123" y="1455174"/>
            <a:ext cx="10950677" cy="4721789"/>
          </a:xfrm>
        </p:spPr>
        <p:txBody>
          <a:bodyPr/>
          <a:lstStyle/>
          <a:p>
            <a:pPr marL="914400" lvl="2" indent="0">
              <a:buNone/>
            </a:pPr>
            <a:endParaRPr lang="en-US" dirty="0"/>
          </a:p>
          <a:p>
            <a:pPr lvl="1"/>
            <a:r>
              <a:rPr lang="en-US" sz="2800" dirty="0" smtClean="0"/>
              <a:t>The importance of EU “soft” law in reaching environmental objectives</a:t>
            </a:r>
          </a:p>
          <a:p>
            <a:pPr lvl="2"/>
            <a:r>
              <a:rPr lang="en-US" sz="2800" dirty="0" smtClean="0"/>
              <a:t>2019 Country specific recommendation for Belgium (European Semester)</a:t>
            </a:r>
          </a:p>
          <a:p>
            <a:pPr lvl="3"/>
            <a:r>
              <a:rPr lang="en-US" sz="2800" dirty="0"/>
              <a:t>“The increasing congestion is partly explained by the continuous increase of passenger cars, </a:t>
            </a:r>
            <a:r>
              <a:rPr lang="en-US" sz="2800" dirty="0" err="1"/>
              <a:t>incentivised</a:t>
            </a:r>
            <a:r>
              <a:rPr lang="en-US" sz="2800" dirty="0"/>
              <a:t> by toll-free roads, the company car deduction and low environmental taxation</a:t>
            </a:r>
            <a:r>
              <a:rPr lang="en-US" sz="2800" dirty="0" smtClean="0"/>
              <a:t>.”</a:t>
            </a:r>
            <a:endParaRPr lang="en-US" sz="2800" dirty="0"/>
          </a:p>
          <a:p>
            <a:pPr lvl="1"/>
            <a:r>
              <a:rPr lang="en-US" sz="2800" dirty="0" smtClean="0"/>
              <a:t>In lieu of infringement procedures?</a:t>
            </a:r>
            <a:endParaRPr lang="en-US" sz="2800" dirty="0"/>
          </a:p>
        </p:txBody>
      </p:sp>
    </p:spTree>
    <p:extLst>
      <p:ext uri="{BB962C8B-B14F-4D97-AF65-F5344CB8AC3E}">
        <p14:creationId xmlns:p14="http://schemas.microsoft.com/office/powerpoint/2010/main" val="383754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4534" b="44534"/>
          <a:stretch>
            <a:fillRect/>
          </a:stretch>
        </p:blipFill>
        <p:spPr>
          <a:xfrm>
            <a:off x="6191250" y="4836543"/>
            <a:ext cx="4705350" cy="1665857"/>
          </a:xfrm>
        </p:spPr>
      </p:pic>
      <p:sp>
        <p:nvSpPr>
          <p:cNvPr id="3" name="Espace réservé du texte 2"/>
          <p:cNvSpPr>
            <a:spLocks noGrp="1"/>
          </p:cNvSpPr>
          <p:nvPr>
            <p:ph type="body" sz="quarter" idx="11"/>
          </p:nvPr>
        </p:nvSpPr>
        <p:spPr>
          <a:xfrm>
            <a:off x="851338" y="3355782"/>
            <a:ext cx="2963917" cy="1572426"/>
          </a:xfrm>
        </p:spPr>
        <p:txBody>
          <a:bodyPr/>
          <a:lstStyle/>
          <a:p>
            <a:r>
              <a:rPr lang="en-US" dirty="0" smtClean="0"/>
              <a:t>Thank you! </a:t>
            </a:r>
            <a:endParaRPr lang="en-US" dirty="0"/>
          </a:p>
        </p:txBody>
      </p:sp>
      <p:sp>
        <p:nvSpPr>
          <p:cNvPr id="4" name="ZoneTexte 3"/>
          <p:cNvSpPr txBox="1"/>
          <p:nvPr/>
        </p:nvSpPr>
        <p:spPr>
          <a:xfrm>
            <a:off x="6918603" y="1806767"/>
            <a:ext cx="4796566" cy="3139321"/>
          </a:xfrm>
          <a:prstGeom prst="rect">
            <a:avLst/>
          </a:prstGeom>
          <a:noFill/>
        </p:spPr>
        <p:txBody>
          <a:bodyPr wrap="square" rtlCol="0">
            <a:spAutoFit/>
          </a:bodyPr>
          <a:lstStyle/>
          <a:p>
            <a:r>
              <a:rPr lang="fr-BE" b="1" dirty="0"/>
              <a:t>Edoardo Traversa </a:t>
            </a:r>
            <a:endParaRPr lang="fr-BE" b="1" dirty="0" smtClean="0"/>
          </a:p>
          <a:p>
            <a:endParaRPr lang="fr-BE" dirty="0"/>
          </a:p>
          <a:p>
            <a:r>
              <a:rPr lang="fr-BE" b="1" dirty="0"/>
              <a:t> </a:t>
            </a:r>
            <a:r>
              <a:rPr lang="en-US" b="1" i="1" dirty="0" smtClean="0"/>
              <a:t>Professor </a:t>
            </a:r>
            <a:r>
              <a:rPr lang="en-US" b="1" i="1" dirty="0"/>
              <a:t>of Tax Law at the Faculty of Law and Criminology (CRIDES</a:t>
            </a:r>
            <a:r>
              <a:rPr lang="en-US" b="1" i="1" dirty="0" smtClean="0"/>
              <a:t>)</a:t>
            </a:r>
            <a:endParaRPr lang="fr-BE" dirty="0"/>
          </a:p>
          <a:p>
            <a:r>
              <a:rPr lang="fr-BE" b="1" i="1" dirty="0"/>
              <a:t>Head of the</a:t>
            </a:r>
            <a:r>
              <a:rPr lang="fr-BE" i="1" dirty="0"/>
              <a:t> </a:t>
            </a:r>
            <a:r>
              <a:rPr lang="fr-BE" b="1" i="1" dirty="0" err="1"/>
              <a:t>School</a:t>
            </a:r>
            <a:r>
              <a:rPr lang="fr-BE" b="1" i="1" dirty="0"/>
              <a:t>  of </a:t>
            </a:r>
            <a:r>
              <a:rPr lang="fr-BE" b="1" i="1" dirty="0" err="1"/>
              <a:t>European</a:t>
            </a:r>
            <a:r>
              <a:rPr lang="fr-BE" b="1" i="1" dirty="0"/>
              <a:t> </a:t>
            </a:r>
            <a:r>
              <a:rPr lang="fr-BE" b="1" i="1" dirty="0" err="1"/>
              <a:t>Studies</a:t>
            </a:r>
            <a:r>
              <a:rPr lang="fr-BE" dirty="0"/>
              <a:t> </a:t>
            </a:r>
            <a:endParaRPr lang="fr-BE" dirty="0" smtClean="0"/>
          </a:p>
          <a:p>
            <a:r>
              <a:rPr lang="fr-BE" dirty="0"/>
              <a:t/>
            </a:r>
            <a:br>
              <a:rPr lang="fr-BE" dirty="0"/>
            </a:br>
            <a:endParaRPr lang="fr-BE" dirty="0"/>
          </a:p>
          <a:p>
            <a:r>
              <a:rPr lang="fr-BE" u="sng" dirty="0" smtClean="0">
                <a:hlinkClick r:id="rId4"/>
              </a:rPr>
              <a:t>edoardo.traversa@uclouvain.be</a:t>
            </a:r>
            <a:endParaRPr lang="fr-BE" u="sng" dirty="0" smtClean="0"/>
          </a:p>
          <a:p>
            <a:r>
              <a:rPr lang="fr-BE" dirty="0" smtClean="0"/>
              <a:t/>
            </a:r>
            <a:br>
              <a:rPr lang="fr-BE" dirty="0" smtClean="0"/>
            </a:br>
            <a:endParaRPr lang="fr-BE" dirty="0" smtClean="0"/>
          </a:p>
          <a:p>
            <a:r>
              <a:rPr lang="fr-BE" b="1" dirty="0"/>
              <a:t> </a:t>
            </a:r>
            <a:endParaRPr lang="fr-BE" dirty="0"/>
          </a:p>
        </p:txBody>
      </p:sp>
    </p:spTree>
    <p:extLst>
      <p:ext uri="{BB962C8B-B14F-4D97-AF65-F5344CB8AC3E}">
        <p14:creationId xmlns:p14="http://schemas.microsoft.com/office/powerpoint/2010/main" val="2708041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699" y="365125"/>
            <a:ext cx="11424061" cy="1325563"/>
          </a:xfrm>
        </p:spPr>
        <p:txBody>
          <a:bodyPr>
            <a:noAutofit/>
          </a:bodyPr>
          <a:lstStyle/>
          <a:p>
            <a:r>
              <a:rPr lang="en-US" sz="3600" dirty="0"/>
              <a:t>Achievement of the Internal market and EU environmental policies : collision without convergence?</a:t>
            </a:r>
            <a:br>
              <a:rPr lang="en-US" sz="3600" dirty="0"/>
            </a:br>
            <a:endParaRPr lang="en-US" sz="3600" dirty="0"/>
          </a:p>
        </p:txBody>
      </p:sp>
      <p:sp>
        <p:nvSpPr>
          <p:cNvPr id="3" name="Espace réservé du contenu 2"/>
          <p:cNvSpPr>
            <a:spLocks noGrp="1"/>
          </p:cNvSpPr>
          <p:nvPr>
            <p:ph idx="1"/>
          </p:nvPr>
        </p:nvSpPr>
        <p:spPr/>
        <p:txBody>
          <a:bodyPr>
            <a:normAutofit fontScale="92500" lnSpcReduction="20000"/>
          </a:bodyPr>
          <a:lstStyle/>
          <a:p>
            <a:r>
              <a:rPr lang="en-US" dirty="0" smtClean="0"/>
              <a:t>Environmental </a:t>
            </a:r>
            <a:r>
              <a:rPr lang="en-US" dirty="0" smtClean="0"/>
              <a:t>taxes and EU case-law: a difficult reconciliation?</a:t>
            </a:r>
          </a:p>
          <a:p>
            <a:pPr lvl="1"/>
            <a:r>
              <a:rPr lang="en-US" dirty="0"/>
              <a:t>ECJ, 29 April 2004, Weigel, C-387/01 </a:t>
            </a:r>
            <a:r>
              <a:rPr lang="en-US" dirty="0" smtClean="0"/>
              <a:t>(Art. </a:t>
            </a:r>
            <a:r>
              <a:rPr lang="en-US" dirty="0"/>
              <a:t>110 </a:t>
            </a:r>
            <a:r>
              <a:rPr lang="en-US" dirty="0" smtClean="0"/>
              <a:t>TFEU- environmental </a:t>
            </a:r>
            <a:r>
              <a:rPr lang="en-US" dirty="0"/>
              <a:t>car tax </a:t>
            </a:r>
            <a:r>
              <a:rPr lang="en-US" dirty="0" smtClean="0"/>
              <a:t>)</a:t>
            </a:r>
          </a:p>
          <a:p>
            <a:pPr lvl="1"/>
            <a:r>
              <a:rPr lang="en-US" dirty="0" smtClean="0"/>
              <a:t>ECJ, </a:t>
            </a:r>
            <a:r>
              <a:rPr lang="en-US" dirty="0"/>
              <a:t>7 April </a:t>
            </a:r>
            <a:r>
              <a:rPr lang="en-US" dirty="0" smtClean="0"/>
              <a:t>2011, Tatu, C-402/09 (Art. 110 TFEU – environmental car tax)</a:t>
            </a:r>
          </a:p>
          <a:p>
            <a:pPr lvl="1"/>
            <a:r>
              <a:rPr lang="en-US" dirty="0"/>
              <a:t>ECJ, </a:t>
            </a:r>
            <a:r>
              <a:rPr lang="en-US" dirty="0" smtClean="0"/>
              <a:t>2 April 1998</a:t>
            </a:r>
            <a:r>
              <a:rPr lang="en-US" dirty="0"/>
              <a:t>, Outukumpu, C-213/96 </a:t>
            </a:r>
            <a:r>
              <a:rPr lang="en-US" dirty="0" smtClean="0"/>
              <a:t>(Art. 110 TFEU- Excise </a:t>
            </a:r>
            <a:r>
              <a:rPr lang="en-US" dirty="0"/>
              <a:t>duty on </a:t>
            </a:r>
            <a:r>
              <a:rPr lang="en-US" dirty="0" smtClean="0"/>
              <a:t>electricity)</a:t>
            </a:r>
          </a:p>
          <a:p>
            <a:pPr lvl="1"/>
            <a:r>
              <a:rPr lang="en-US" dirty="0"/>
              <a:t>ECJ, 7 March </a:t>
            </a:r>
            <a:r>
              <a:rPr lang="en-US" dirty="0" smtClean="0"/>
              <a:t>2018, Cristal </a:t>
            </a:r>
            <a:r>
              <a:rPr lang="en-US" dirty="0"/>
              <a:t>Union, </a:t>
            </a:r>
            <a:r>
              <a:rPr lang="en-US" dirty="0" smtClean="0"/>
              <a:t>C-31/17 (Directive 2003/96/CE)</a:t>
            </a:r>
            <a:endParaRPr lang="en-US" dirty="0"/>
          </a:p>
          <a:p>
            <a:pPr lvl="1"/>
            <a:r>
              <a:rPr lang="en-US" dirty="0" smtClean="0"/>
              <a:t>ECJ</a:t>
            </a:r>
            <a:r>
              <a:rPr lang="en-US" dirty="0"/>
              <a:t>, </a:t>
            </a:r>
            <a:r>
              <a:rPr lang="en-US" dirty="0" smtClean="0"/>
              <a:t>16 October 2019</a:t>
            </a:r>
            <a:r>
              <a:rPr lang="en-US" dirty="0"/>
              <a:t>, UPM </a:t>
            </a:r>
            <a:r>
              <a:rPr lang="en-US" dirty="0" smtClean="0"/>
              <a:t>France, C‑270/18 (Directive 2003/96/CE</a:t>
            </a:r>
            <a:r>
              <a:rPr lang="en-US" dirty="0" smtClean="0"/>
              <a:t>)</a:t>
            </a:r>
          </a:p>
          <a:p>
            <a:pPr lvl="1"/>
            <a:r>
              <a:rPr lang="en-US" dirty="0"/>
              <a:t>ECJ, 14 </a:t>
            </a:r>
            <a:r>
              <a:rPr lang="en-US" dirty="0" smtClean="0"/>
              <a:t>January 2021, Commission v. </a:t>
            </a:r>
            <a:r>
              <a:rPr lang="en-US" dirty="0"/>
              <a:t>Italy, C‑63/19 (Directive 2003/96/CE</a:t>
            </a:r>
            <a:r>
              <a:rPr lang="en-US" dirty="0" smtClean="0"/>
              <a:t>)</a:t>
            </a:r>
            <a:endParaRPr lang="en-US" dirty="0" smtClean="0"/>
          </a:p>
          <a:p>
            <a:r>
              <a:rPr lang="en-US" dirty="0"/>
              <a:t>Tax application of the polluter-pay </a:t>
            </a:r>
            <a:r>
              <a:rPr lang="en-US" dirty="0" smtClean="0"/>
              <a:t>principle</a:t>
            </a:r>
            <a:endParaRPr lang="it-IT" dirty="0" smtClean="0"/>
          </a:p>
          <a:p>
            <a:pPr lvl="1"/>
            <a:r>
              <a:rPr lang="it-IT" dirty="0" smtClean="0"/>
              <a:t>ECJ</a:t>
            </a:r>
            <a:r>
              <a:rPr lang="it-IT" dirty="0"/>
              <a:t>, Case C‑254/08, Futura Immobiliare srl Hotel Futura</a:t>
            </a:r>
            <a:r>
              <a:rPr lang="it-IT" dirty="0" smtClean="0"/>
              <a:t>,</a:t>
            </a:r>
            <a:endParaRPr lang="en-US" dirty="0" smtClean="0"/>
          </a:p>
          <a:p>
            <a:r>
              <a:rPr lang="en-US" dirty="0" smtClean="0"/>
              <a:t>Greening the EU VAT in the internal market : a radical proposal </a:t>
            </a:r>
          </a:p>
          <a:p>
            <a:r>
              <a:rPr lang="en-US" dirty="0" smtClean="0"/>
              <a:t>Past </a:t>
            </a:r>
            <a:r>
              <a:rPr lang="en-US" dirty="0" smtClean="0"/>
              <a:t>and recent developments </a:t>
            </a:r>
          </a:p>
          <a:p>
            <a:pPr lvl="1"/>
            <a:r>
              <a:rPr lang="en-US" dirty="0" smtClean="0"/>
              <a:t>From hard-law to soft-law </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49436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261" y="365125"/>
            <a:ext cx="11654443" cy="1021223"/>
          </a:xfrm>
        </p:spPr>
        <p:txBody>
          <a:bodyPr>
            <a:normAutofit fontScale="90000"/>
          </a:bodyPr>
          <a:lstStyle/>
          <a:p>
            <a:r>
              <a:rPr lang="en-US" dirty="0"/>
              <a:t>Achievement of the Internal market and EU environmental policies : collision without convergence</a:t>
            </a:r>
            <a:r>
              <a:rPr lang="en-US" dirty="0" smtClean="0"/>
              <a:t>?</a:t>
            </a:r>
            <a:endParaRPr lang="en-US" dirty="0"/>
          </a:p>
        </p:txBody>
      </p:sp>
      <p:sp>
        <p:nvSpPr>
          <p:cNvPr id="3" name="Espace réservé du contenu 2"/>
          <p:cNvSpPr>
            <a:spLocks noGrp="1"/>
          </p:cNvSpPr>
          <p:nvPr>
            <p:ph idx="1"/>
          </p:nvPr>
        </p:nvSpPr>
        <p:spPr>
          <a:xfrm>
            <a:off x="838200" y="1553498"/>
            <a:ext cx="10515600" cy="4623466"/>
          </a:xfrm>
        </p:spPr>
        <p:txBody>
          <a:bodyPr>
            <a:normAutofit/>
          </a:bodyPr>
          <a:lstStyle/>
          <a:p>
            <a:r>
              <a:rPr lang="en-US" dirty="0" smtClean="0"/>
              <a:t>Internal market and taxation</a:t>
            </a:r>
          </a:p>
          <a:p>
            <a:pPr lvl="1"/>
            <a:r>
              <a:rPr lang="en-US" dirty="0" smtClean="0"/>
              <a:t>Negative </a:t>
            </a:r>
            <a:r>
              <a:rPr lang="en-US" dirty="0" err="1" smtClean="0"/>
              <a:t>harmonisation</a:t>
            </a:r>
            <a:r>
              <a:rPr lang="en-US" dirty="0" smtClean="0"/>
              <a:t> : </a:t>
            </a:r>
          </a:p>
          <a:p>
            <a:pPr lvl="2"/>
            <a:r>
              <a:rPr lang="en-US" dirty="0" smtClean="0"/>
              <a:t>Goods : art. 30 and 110 TFEU </a:t>
            </a:r>
          </a:p>
          <a:p>
            <a:pPr lvl="2"/>
            <a:r>
              <a:rPr lang="en-US" dirty="0" smtClean="0"/>
              <a:t>Services, Persons and Capital </a:t>
            </a:r>
          </a:p>
          <a:p>
            <a:pPr lvl="1"/>
            <a:r>
              <a:rPr lang="en-US" dirty="0" smtClean="0"/>
              <a:t>Positive </a:t>
            </a:r>
            <a:r>
              <a:rPr lang="en-US" dirty="0" err="1" smtClean="0"/>
              <a:t>harmonisation</a:t>
            </a:r>
            <a:endParaRPr lang="en-US" dirty="0" smtClean="0"/>
          </a:p>
          <a:p>
            <a:pPr lvl="2"/>
            <a:r>
              <a:rPr lang="en-US" dirty="0" smtClean="0"/>
              <a:t>Art. 113 TFEU : indirect taxes (VAT, excises duties, …)</a:t>
            </a:r>
          </a:p>
          <a:p>
            <a:pPr lvl="2"/>
            <a:r>
              <a:rPr lang="en-US" dirty="0" smtClean="0"/>
              <a:t>Art. 115 TFEU : other taxes (CIT directives, exchange of information, …)</a:t>
            </a:r>
          </a:p>
          <a:p>
            <a:r>
              <a:rPr lang="en-US" dirty="0" smtClean="0"/>
              <a:t>Environmental objectives</a:t>
            </a:r>
          </a:p>
          <a:p>
            <a:pPr lvl="1"/>
            <a:r>
              <a:rPr lang="en-US" dirty="0" smtClean="0"/>
              <a:t>Art. </a:t>
            </a:r>
            <a:r>
              <a:rPr lang="en-US" dirty="0"/>
              <a:t>11 TFEU : </a:t>
            </a:r>
            <a:r>
              <a:rPr lang="en-US" dirty="0" smtClean="0"/>
              <a:t>“Environmental </a:t>
            </a:r>
            <a:r>
              <a:rPr lang="en-US" dirty="0"/>
              <a:t>protection requirements must be integrated into the definition and implementation of </a:t>
            </a:r>
            <a:r>
              <a:rPr lang="en-US" dirty="0" smtClean="0"/>
              <a:t>the </a:t>
            </a:r>
            <a:r>
              <a:rPr lang="en-US" dirty="0"/>
              <a:t>Union's policies and activities, in particular with a view to promoting sustainable development</a:t>
            </a:r>
            <a:r>
              <a:rPr lang="en-US" dirty="0" smtClean="0"/>
              <a:t>.”</a:t>
            </a:r>
          </a:p>
        </p:txBody>
      </p:sp>
    </p:spTree>
    <p:extLst>
      <p:ext uri="{BB962C8B-B14F-4D97-AF65-F5344CB8AC3E}">
        <p14:creationId xmlns:p14="http://schemas.microsoft.com/office/powerpoint/2010/main" val="128051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
            </a:r>
            <a:br>
              <a:rPr lang="en-US" dirty="0" smtClean="0"/>
            </a:br>
            <a:endParaRPr lang="en-US" dirty="0"/>
          </a:p>
        </p:txBody>
      </p:sp>
      <p:sp>
        <p:nvSpPr>
          <p:cNvPr id="3" name="Espace réservé du contenu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3600" dirty="0" smtClean="0"/>
              <a:t>Environmental </a:t>
            </a:r>
            <a:r>
              <a:rPr lang="en-US" sz="3600" dirty="0"/>
              <a:t>taxes and EU case-law: a difficult reconciliation?</a:t>
            </a:r>
            <a:br>
              <a:rPr lang="en-US" sz="3600" dirty="0"/>
            </a:br>
            <a:endParaRPr lang="en-US" sz="3600" dirty="0"/>
          </a:p>
        </p:txBody>
      </p:sp>
    </p:spTree>
    <p:extLst>
      <p:ext uri="{BB962C8B-B14F-4D97-AF65-F5344CB8AC3E}">
        <p14:creationId xmlns:p14="http://schemas.microsoft.com/office/powerpoint/2010/main" val="108432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ECJ, 7 April 2011, Tatu, </a:t>
            </a:r>
            <a:r>
              <a:rPr lang="en-US" dirty="0" smtClean="0"/>
              <a:t>C-402/09</a:t>
            </a:r>
            <a:r>
              <a:rPr lang="en-US" dirty="0"/>
              <a:t/>
            </a:r>
            <a:br>
              <a:rPr lang="en-US" dirty="0"/>
            </a:br>
            <a:endParaRPr lang="en-US" dirty="0"/>
          </a:p>
        </p:txBody>
      </p:sp>
      <p:sp>
        <p:nvSpPr>
          <p:cNvPr id="3" name="Espace réservé du contenu 2"/>
          <p:cNvSpPr>
            <a:spLocks noGrp="1"/>
          </p:cNvSpPr>
          <p:nvPr>
            <p:ph idx="1"/>
          </p:nvPr>
        </p:nvSpPr>
        <p:spPr>
          <a:xfrm>
            <a:off x="838200" y="1425677"/>
            <a:ext cx="10515600" cy="4751286"/>
          </a:xfrm>
        </p:spPr>
        <p:txBody>
          <a:bodyPr>
            <a:normAutofit fontScale="92500" lnSpcReduction="10000"/>
          </a:bodyPr>
          <a:lstStyle/>
          <a:p>
            <a:r>
              <a:rPr lang="en-US" i="1" dirty="0" smtClean="0"/>
              <a:t>Environment objective as a fake justification</a:t>
            </a:r>
          </a:p>
          <a:p>
            <a:r>
              <a:rPr lang="en-US" dirty="0" smtClean="0"/>
              <a:t>“Moreover</a:t>
            </a:r>
            <a:r>
              <a:rPr lang="en-US" dirty="0"/>
              <a:t>, it is clear, as </a:t>
            </a:r>
            <a:r>
              <a:rPr lang="en-US" dirty="0" err="1"/>
              <a:t>Mr</a:t>
            </a:r>
            <a:r>
              <a:rPr lang="en-US" dirty="0"/>
              <a:t> Tatu rightly observes, that the objective of protection of the environment put forward by the Romanian Government, taking the form of preventing, by the application of a deterrent tax, the use in Romania of particularly polluting vehicles, such as those corresponding to standards Euro 1 and Euro 2 with a large cylinder capacity, and using the revenue from that tax to finance environmental projects, could be achieved more completely and consistently by imposing the pollution tax on all vehicles of that kind in circulation in Romania. Such a tax, whose implementation in connection with an annual road tax is entirely conceivable, would not </a:t>
            </a:r>
            <a:r>
              <a:rPr lang="en-US" dirty="0" err="1"/>
              <a:t>favour</a:t>
            </a:r>
            <a:r>
              <a:rPr lang="en-US" dirty="0"/>
              <a:t> the domestic second-hand vehicle market over the placing in circulation of imported second-hand vehicles, and would moreover be consistent with the polluter-pays principle</a:t>
            </a:r>
            <a:r>
              <a:rPr lang="en-US" dirty="0" smtClean="0"/>
              <a:t>.”</a:t>
            </a:r>
            <a:endParaRPr lang="en-US" dirty="0"/>
          </a:p>
        </p:txBody>
      </p:sp>
    </p:spTree>
    <p:extLst>
      <p:ext uri="{BB962C8B-B14F-4D97-AF65-F5344CB8AC3E}">
        <p14:creationId xmlns:p14="http://schemas.microsoft.com/office/powerpoint/2010/main" val="369104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ECJ, 2 April 1998, Outukumpu, C-213/96 </a:t>
            </a:r>
          </a:p>
        </p:txBody>
      </p:sp>
      <p:pic>
        <p:nvPicPr>
          <p:cNvPr id="6" name="Espace réservé du contenu 5"/>
          <p:cNvPicPr>
            <a:picLocks noGrp="1" noChangeAspect="1"/>
          </p:cNvPicPr>
          <p:nvPr>
            <p:ph idx="1"/>
          </p:nvPr>
        </p:nvPicPr>
        <p:blipFill>
          <a:blip r:embed="rId2"/>
          <a:stretch>
            <a:fillRect/>
          </a:stretch>
        </p:blipFill>
        <p:spPr>
          <a:xfrm>
            <a:off x="2027541" y="1825625"/>
            <a:ext cx="8136918" cy="4351338"/>
          </a:xfrm>
          <a:prstGeom prst="rect">
            <a:avLst/>
          </a:prstGeom>
        </p:spPr>
      </p:pic>
    </p:spTree>
    <p:extLst>
      <p:ext uri="{BB962C8B-B14F-4D97-AF65-F5344CB8AC3E}">
        <p14:creationId xmlns:p14="http://schemas.microsoft.com/office/powerpoint/2010/main" val="305054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2719"/>
          </a:xfrm>
        </p:spPr>
        <p:txBody>
          <a:bodyPr/>
          <a:lstStyle/>
          <a:p>
            <a:r>
              <a:rPr lang="en-US" dirty="0"/>
              <a:t>ECJ, 2 April 1998, Outukumpu, C-213/96 </a:t>
            </a:r>
          </a:p>
        </p:txBody>
      </p:sp>
      <p:sp>
        <p:nvSpPr>
          <p:cNvPr id="3" name="Espace réservé du contenu 2"/>
          <p:cNvSpPr>
            <a:spLocks noGrp="1"/>
          </p:cNvSpPr>
          <p:nvPr>
            <p:ph idx="1"/>
          </p:nvPr>
        </p:nvSpPr>
        <p:spPr>
          <a:xfrm>
            <a:off x="469075" y="1157844"/>
            <a:ext cx="11293434" cy="5349834"/>
          </a:xfrm>
        </p:spPr>
        <p:txBody>
          <a:bodyPr>
            <a:normAutofit fontScale="55000" lnSpcReduction="20000"/>
          </a:bodyPr>
          <a:lstStyle/>
          <a:p>
            <a:r>
              <a:rPr lang="en-US" sz="3600" dirty="0"/>
              <a:t>31</a:t>
            </a:r>
            <a:r>
              <a:rPr lang="en-US" sz="3600" dirty="0" smtClean="0"/>
              <a:t>.    </a:t>
            </a:r>
            <a:r>
              <a:rPr lang="en-US" sz="3600" dirty="0"/>
              <a:t>Article 95 of the Treaty therefore does not preclude the rate of an internal tax </a:t>
            </a:r>
            <a:r>
              <a:rPr lang="en-US" sz="3600" dirty="0" smtClean="0"/>
              <a:t>on electricity </a:t>
            </a:r>
            <a:r>
              <a:rPr lang="en-US" sz="3600" dirty="0"/>
              <a:t>from varying according to the manner in which the electricity is </a:t>
            </a:r>
            <a:r>
              <a:rPr lang="en-US" sz="3600" dirty="0" smtClean="0"/>
              <a:t>produced  </a:t>
            </a:r>
            <a:r>
              <a:rPr lang="en-US" sz="3600" dirty="0"/>
              <a:t>and the raw materials used for its production, in so far as that differentiation </a:t>
            </a:r>
            <a:r>
              <a:rPr lang="en-US" sz="3600" dirty="0" smtClean="0"/>
              <a:t>is based</a:t>
            </a:r>
            <a:r>
              <a:rPr lang="en-US" sz="3600" dirty="0"/>
              <a:t>, as is clear from the actual wording of the national court's questions, </a:t>
            </a:r>
            <a:r>
              <a:rPr lang="en-US" sz="3600" dirty="0" smtClean="0"/>
              <a:t>on environmental </a:t>
            </a:r>
            <a:r>
              <a:rPr lang="en-US" sz="3600" dirty="0"/>
              <a:t>considerations</a:t>
            </a:r>
            <a:r>
              <a:rPr lang="en-US" sz="3600" dirty="0" smtClean="0"/>
              <a:t>.</a:t>
            </a:r>
            <a:endParaRPr lang="en-US" sz="3600" dirty="0"/>
          </a:p>
          <a:p>
            <a:r>
              <a:rPr lang="en-US" sz="3600" dirty="0" smtClean="0"/>
              <a:t>32. As </a:t>
            </a:r>
            <a:r>
              <a:rPr lang="en-US" sz="3600" dirty="0"/>
              <a:t>the Court stated in Case 302/86 Commission v Denmark [1988] ECR 4607,paragraph 8, protection of the environment constitutes one of the </a:t>
            </a:r>
            <a:r>
              <a:rPr lang="en-US" sz="3600" dirty="0" smtClean="0"/>
              <a:t>essential objectives </a:t>
            </a:r>
            <a:r>
              <a:rPr lang="en-US" sz="3600" dirty="0"/>
              <a:t>of the Community. Moreover, since the entry into force of the Treaty </a:t>
            </a:r>
            <a:r>
              <a:rPr lang="en-US" sz="3600" dirty="0" err="1"/>
              <a:t>onEuropean</a:t>
            </a:r>
            <a:r>
              <a:rPr lang="en-US" sz="3600" dirty="0"/>
              <a:t> Union, the Community's task includes the promotion of sustainable </a:t>
            </a:r>
            <a:r>
              <a:rPr lang="en-US" sz="3600" dirty="0" smtClean="0"/>
              <a:t>and non-inflationary </a:t>
            </a:r>
            <a:r>
              <a:rPr lang="en-US" sz="3600" dirty="0"/>
              <a:t>growth respecting the environment (Article 2 of the EC Treaty)and its activities include a policy in the sphere of the environment (Article 3(k) </a:t>
            </a:r>
            <a:r>
              <a:rPr lang="en-US" sz="3600" dirty="0" err="1"/>
              <a:t>ofthe</a:t>
            </a:r>
            <a:r>
              <a:rPr lang="en-US" sz="3600" dirty="0"/>
              <a:t> EC Treaty</a:t>
            </a:r>
            <a:r>
              <a:rPr lang="en-US" sz="3600" dirty="0" smtClean="0"/>
              <a:t>).</a:t>
            </a:r>
            <a:endParaRPr lang="en-US" sz="3600" dirty="0"/>
          </a:p>
          <a:p>
            <a:r>
              <a:rPr lang="en-US" sz="3600" dirty="0" smtClean="0"/>
              <a:t>33. Furthermore</a:t>
            </a:r>
            <a:r>
              <a:rPr lang="en-US" sz="3600" dirty="0"/>
              <a:t>, as the Advocate General observes in paragraph 58 of the Opinion</a:t>
            </a:r>
            <a:r>
              <a:rPr lang="en-US" sz="3600" dirty="0" smtClean="0"/>
              <a:t>, compatibility </a:t>
            </a:r>
            <a:r>
              <a:rPr lang="en-US" sz="3600" dirty="0"/>
              <a:t>with the environment, particularly of methods of producing </a:t>
            </a:r>
            <a:r>
              <a:rPr lang="en-US" sz="3600" dirty="0" err="1"/>
              <a:t>electricalenergy</a:t>
            </a:r>
            <a:r>
              <a:rPr lang="en-US" sz="3600" dirty="0"/>
              <a:t>, is an important objective of the Community's energy policy</a:t>
            </a:r>
            <a:r>
              <a:rPr lang="en-US" sz="3600" dirty="0" smtClean="0"/>
              <a:t>.</a:t>
            </a:r>
            <a:endParaRPr lang="en-US" sz="3600" dirty="0"/>
          </a:p>
          <a:p>
            <a:r>
              <a:rPr lang="en-US" sz="3600" dirty="0"/>
              <a:t>34</a:t>
            </a:r>
            <a:r>
              <a:rPr lang="en-US" sz="3600" dirty="0" smtClean="0"/>
              <a:t>.   </a:t>
            </a:r>
            <a:r>
              <a:rPr lang="en-US" sz="3600" dirty="0"/>
              <a:t>However, on the question whether differentiation such as that which </a:t>
            </a:r>
            <a:r>
              <a:rPr lang="en-US" sz="3600" dirty="0" smtClean="0"/>
              <a:t>characterizes the </a:t>
            </a:r>
            <a:r>
              <a:rPr lang="en-US" sz="3600" dirty="0"/>
              <a:t>tax system at issue in the main proceedings is compatible with the </a:t>
            </a:r>
            <a:r>
              <a:rPr lang="en-US" sz="3600" dirty="0" smtClean="0"/>
              <a:t>prohibition of </a:t>
            </a:r>
            <a:r>
              <a:rPr lang="en-US" sz="3600" dirty="0"/>
              <a:t>discrimination in Article 95 of the Treaty, the Court has consistently held </a:t>
            </a:r>
            <a:r>
              <a:rPr lang="en-US" sz="3600" dirty="0" smtClean="0"/>
              <a:t>that that </a:t>
            </a:r>
            <a:r>
              <a:rPr lang="en-US" sz="3600" dirty="0"/>
              <a:t>provision is infringed where the taxation on the imported product and that </a:t>
            </a:r>
            <a:r>
              <a:rPr lang="en-US" sz="3600" dirty="0" err="1"/>
              <a:t>onthe</a:t>
            </a:r>
            <a:r>
              <a:rPr lang="en-US" sz="3600" dirty="0"/>
              <a:t> similar domestic product are calculated in a different manner on the basis </a:t>
            </a:r>
            <a:r>
              <a:rPr lang="en-US" sz="3600" dirty="0" err="1"/>
              <a:t>ofdifferent</a:t>
            </a:r>
            <a:r>
              <a:rPr lang="en-US" sz="3600" dirty="0"/>
              <a:t> criteria which lead, if only in certain cases, to higher taxation </a:t>
            </a:r>
            <a:r>
              <a:rPr lang="en-US" sz="3600" dirty="0" smtClean="0"/>
              <a:t>being imposed </a:t>
            </a:r>
            <a:r>
              <a:rPr lang="en-US" sz="3600" dirty="0"/>
              <a:t>on the imported product (see, in particular, Case C-152/89 </a:t>
            </a:r>
            <a:r>
              <a:rPr lang="en-US" sz="3600" dirty="0" err="1"/>
              <a:t>Commissionv</a:t>
            </a:r>
            <a:r>
              <a:rPr lang="en-US" sz="3600" dirty="0"/>
              <a:t> Luxembourg [1991] ECR I-3141, paragraph 20</a:t>
            </a:r>
            <a:r>
              <a:rPr lang="en-US" sz="3600" dirty="0" smtClean="0"/>
              <a:t>).</a:t>
            </a:r>
            <a:endParaRPr lang="en-US" sz="3600" dirty="0"/>
          </a:p>
          <a:p>
            <a:r>
              <a:rPr lang="en-US" sz="3600" dirty="0"/>
              <a:t>35</a:t>
            </a:r>
            <a:r>
              <a:rPr lang="en-US" sz="3600" dirty="0" smtClean="0"/>
              <a:t>.  </a:t>
            </a:r>
            <a:r>
              <a:rPr lang="en-US" sz="3600" dirty="0"/>
              <a:t>That is the case where, under a system of differential taxation of the kind at </a:t>
            </a:r>
            <a:r>
              <a:rPr lang="en-US" sz="3600" dirty="0" smtClean="0"/>
              <a:t>issue in </a:t>
            </a:r>
            <a:r>
              <a:rPr lang="en-US" sz="3600" dirty="0"/>
              <a:t>the main proceedings, imported electricity distributed via the national </a:t>
            </a:r>
            <a:r>
              <a:rPr lang="en-US" sz="3600" dirty="0" smtClean="0"/>
              <a:t>network is </a:t>
            </a:r>
            <a:r>
              <a:rPr lang="en-US" sz="3600" dirty="0"/>
              <a:t>subject, whatever its method of production, to a flat-rate duty which is </a:t>
            </a:r>
            <a:r>
              <a:rPr lang="en-US" sz="3600" dirty="0" smtClean="0"/>
              <a:t>higher than </a:t>
            </a:r>
            <a:r>
              <a:rPr lang="en-US" sz="3600" dirty="0"/>
              <a:t>the lowest duty charged on electricity of domestic origin distributed via </a:t>
            </a:r>
            <a:r>
              <a:rPr lang="en-US" sz="3600" dirty="0" smtClean="0"/>
              <a:t>the national </a:t>
            </a:r>
            <a:r>
              <a:rPr lang="en-US" sz="3600" dirty="0"/>
              <a:t>network. </a:t>
            </a:r>
            <a:endParaRPr lang="en-US" sz="3600" dirty="0"/>
          </a:p>
        </p:txBody>
      </p:sp>
    </p:spTree>
    <p:extLst>
      <p:ext uri="{BB962C8B-B14F-4D97-AF65-F5344CB8AC3E}">
        <p14:creationId xmlns:p14="http://schemas.microsoft.com/office/powerpoint/2010/main" val="219490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46151"/>
          </a:xfrm>
        </p:spPr>
        <p:txBody>
          <a:bodyPr>
            <a:normAutofit fontScale="90000"/>
          </a:bodyPr>
          <a:lstStyle/>
          <a:p>
            <a:r>
              <a:rPr lang="en-US" dirty="0"/>
              <a:t/>
            </a:r>
            <a:br>
              <a:rPr lang="en-US" dirty="0"/>
            </a:br>
            <a:r>
              <a:rPr lang="en-US" dirty="0"/>
              <a:t>ECJ, 7 March 2018, Cristal Union, C-31/17 </a:t>
            </a:r>
          </a:p>
        </p:txBody>
      </p:sp>
      <p:sp>
        <p:nvSpPr>
          <p:cNvPr id="3" name="Espace réservé du contenu 2"/>
          <p:cNvSpPr>
            <a:spLocks noGrp="1"/>
          </p:cNvSpPr>
          <p:nvPr>
            <p:ph idx="1"/>
          </p:nvPr>
        </p:nvSpPr>
        <p:spPr>
          <a:xfrm>
            <a:off x="452284" y="1002891"/>
            <a:ext cx="11513574" cy="5174072"/>
          </a:xfrm>
        </p:spPr>
        <p:txBody>
          <a:bodyPr>
            <a:noAutofit/>
          </a:bodyPr>
          <a:lstStyle/>
          <a:p>
            <a:pPr>
              <a:lnSpc>
                <a:spcPct val="120000"/>
              </a:lnSpc>
            </a:pPr>
            <a:r>
              <a:rPr lang="en-US" sz="1600" dirty="0"/>
              <a:t>Article 1 of Directive 2003/96 provides that the Member States are to impose taxation on energy products and electricity in accordance with that directive</a:t>
            </a:r>
            <a:r>
              <a:rPr lang="en-US" sz="1600" dirty="0" smtClean="0"/>
              <a:t>.</a:t>
            </a:r>
          </a:p>
          <a:p>
            <a:pPr>
              <a:lnSpc>
                <a:spcPct val="120000"/>
              </a:lnSpc>
            </a:pPr>
            <a:r>
              <a:rPr lang="en-US" sz="1600" dirty="0" smtClean="0"/>
              <a:t> </a:t>
            </a:r>
            <a:r>
              <a:rPr lang="en-US" sz="1600" dirty="0"/>
              <a:t>Under Article 14(1)(a) of that directive</a:t>
            </a:r>
            <a:r>
              <a:rPr lang="en-US" sz="1600" dirty="0" smtClean="0"/>
              <a:t>:</a:t>
            </a:r>
            <a:endParaRPr lang="en-US" sz="1600" dirty="0"/>
          </a:p>
          <a:p>
            <a:pPr marL="0" indent="0">
              <a:lnSpc>
                <a:spcPct val="120000"/>
              </a:lnSpc>
              <a:buNone/>
            </a:pPr>
            <a:r>
              <a:rPr lang="en-US" sz="1600" dirty="0"/>
              <a:t>‘In addition to the general provisions set out in [Council] Directive 92/12/EEC [of 25 February 1992 on the general arrangements for products subject to excise duty and on the holding, movement and monitoring of such products (OJ 1992 L 76, p. 1)] on exempt uses of taxable products, and without prejudice to other Community provisions, Member States shall exempt the following from taxation under conditions which they shall lay down for the purpose of ensuring the correct and straightforward application of such exemptions and of preventing any evasion, avoidance or abuse</a:t>
            </a:r>
            <a:r>
              <a:rPr lang="en-US" sz="1600" dirty="0" smtClean="0"/>
              <a:t>:</a:t>
            </a:r>
            <a:endParaRPr lang="en-US" sz="1600" dirty="0"/>
          </a:p>
          <a:p>
            <a:pPr marL="0" indent="0">
              <a:lnSpc>
                <a:spcPct val="120000"/>
              </a:lnSpc>
              <a:buNone/>
            </a:pPr>
            <a:r>
              <a:rPr lang="en-US" sz="1600" dirty="0"/>
              <a:t>(a)      energy products and electricity used to produce electricity and electricity used to maintain the ability to produce electricity. However, Member States may, </a:t>
            </a:r>
            <a:r>
              <a:rPr lang="en-US" sz="1600" dirty="0">
                <a:solidFill>
                  <a:schemeClr val="accent6"/>
                </a:solidFill>
              </a:rPr>
              <a:t>for reasons of environmental policy</a:t>
            </a:r>
            <a:r>
              <a:rPr lang="en-US" sz="1600" dirty="0"/>
              <a:t>, subject these products to taxation without having to respect the minimum levels of taxation laid down in this Directive. In such case, the taxation of these products shall not be taken into account for the purpose of satisfying the minimum level of taxation on electricity laid down in Article 10</a:t>
            </a:r>
            <a:r>
              <a:rPr lang="en-US" sz="1600" dirty="0" smtClean="0"/>
              <a:t>.’</a:t>
            </a:r>
          </a:p>
          <a:p>
            <a:pPr>
              <a:lnSpc>
                <a:spcPct val="120000"/>
              </a:lnSpc>
            </a:pPr>
            <a:r>
              <a:rPr lang="en-US" sz="1600" dirty="0" smtClean="0"/>
              <a:t>Article </a:t>
            </a:r>
            <a:r>
              <a:rPr lang="en-US" sz="1600" dirty="0"/>
              <a:t>15(1)(c) of that directive provides</a:t>
            </a:r>
            <a:r>
              <a:rPr lang="en-US" sz="1600" dirty="0" smtClean="0"/>
              <a:t>:</a:t>
            </a:r>
            <a:endParaRPr lang="en-US" sz="1600" dirty="0"/>
          </a:p>
          <a:p>
            <a:pPr marL="0" indent="0">
              <a:lnSpc>
                <a:spcPct val="120000"/>
              </a:lnSpc>
              <a:buNone/>
            </a:pPr>
            <a:r>
              <a:rPr lang="en-US" sz="1600" dirty="0"/>
              <a:t>‘1.      Without prejudice to other Community provisions, Member States may apply under fiscal control total or partial exemptions or reductions in the level of taxation to</a:t>
            </a:r>
            <a:r>
              <a:rPr lang="en-US" sz="1600" dirty="0" smtClean="0"/>
              <a:t>:</a:t>
            </a:r>
            <a:endParaRPr lang="en-US" sz="1600" dirty="0"/>
          </a:p>
          <a:p>
            <a:pPr marL="0" indent="0">
              <a:lnSpc>
                <a:spcPct val="120000"/>
              </a:lnSpc>
              <a:buNone/>
            </a:pPr>
            <a:r>
              <a:rPr lang="en-US" sz="1600" dirty="0"/>
              <a:t>(c)      energy products and electricity used for combined heat and power generation’.</a:t>
            </a:r>
          </a:p>
        </p:txBody>
      </p:sp>
    </p:spTree>
    <p:extLst>
      <p:ext uri="{BB962C8B-B14F-4D97-AF65-F5344CB8AC3E}">
        <p14:creationId xmlns:p14="http://schemas.microsoft.com/office/powerpoint/2010/main" val="2133532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404</TotalTime>
  <Words>3038</Words>
  <Application>Microsoft Office PowerPoint</Application>
  <PresentationFormat>Grand écran</PresentationFormat>
  <Paragraphs>350</Paragraphs>
  <Slides>27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Calibri Light</vt:lpstr>
      <vt:lpstr>Times New Roman</vt:lpstr>
      <vt:lpstr>Wingdings</vt:lpstr>
      <vt:lpstr>ヒラギノ角ゴ Pro W3</vt:lpstr>
      <vt:lpstr>Thème Office</vt:lpstr>
      <vt:lpstr>Présentation PowerPoint</vt:lpstr>
      <vt:lpstr>Présentation PowerPoint</vt:lpstr>
      <vt:lpstr>Achievement of the Internal market and EU environmental policies : collision without convergence? </vt:lpstr>
      <vt:lpstr>Achievement of the Internal market and EU environmental policies : collision without convergence?</vt:lpstr>
      <vt:lpstr> </vt:lpstr>
      <vt:lpstr>ECJ, 7 April 2011, Tatu, C-402/09 </vt:lpstr>
      <vt:lpstr>ECJ, 2 April 1998, Outukumpu, C-213/96 </vt:lpstr>
      <vt:lpstr>ECJ, 2 April 1998, Outukumpu, C-213/96 </vt:lpstr>
      <vt:lpstr> ECJ, 7 March 2018, Cristal Union, C-31/17 </vt:lpstr>
      <vt:lpstr>ECJ, 7 March 2018, Cristal Union, C-31/17</vt:lpstr>
      <vt:lpstr> </vt:lpstr>
      <vt:lpstr>Achievement of the Internal market and EU environmental policies : collision without convergence?</vt:lpstr>
      <vt:lpstr>“Green VAT is no good for EU” : really?</vt:lpstr>
      <vt:lpstr>Présentation PowerPoint</vt:lpstr>
      <vt:lpstr>I. Basic principles of VAT</vt:lpstr>
      <vt:lpstr>II. Quantification of the Environmental footprint of products : the context</vt:lpstr>
      <vt:lpstr>II. Quantification of the Environmental footprint of products through life-cycle analysis</vt:lpstr>
      <vt:lpstr>II. Translation of Life-cycle analysis in pricing :  state of the art</vt:lpstr>
      <vt:lpstr>II. Translation of Life-cycle analysis in pricing :  a weighting issue</vt:lpstr>
      <vt:lpstr>III. Translation of Life-cycle analysis in indirect taxation :  models </vt:lpstr>
      <vt:lpstr>IV. Adapting EU VAT to LCA </vt:lpstr>
      <vt:lpstr>Présentation PowerPoint</vt:lpstr>
      <vt:lpstr>Présentation PowerPoint</vt:lpstr>
      <vt:lpstr>Modification of EU VAT legal framework</vt:lpstr>
      <vt:lpstr>Modification of the EU Excise Legal framework</vt:lpstr>
      <vt:lpstr>Past and recent developments</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c:creator>
  <cp:lastModifiedBy>AU</cp:lastModifiedBy>
  <cp:revision>25</cp:revision>
  <dcterms:created xsi:type="dcterms:W3CDTF">2021-06-18T13:14:31Z</dcterms:created>
  <dcterms:modified xsi:type="dcterms:W3CDTF">2022-06-20T14:36:07Z</dcterms:modified>
</cp:coreProperties>
</file>